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44"/>
  </p:notesMasterIdLst>
  <p:handoutMasterIdLst>
    <p:handoutMasterId r:id="rId45"/>
  </p:handoutMasterIdLst>
  <p:sldIdLst>
    <p:sldId id="436" r:id="rId2"/>
    <p:sldId id="437" r:id="rId3"/>
    <p:sldId id="483" r:id="rId4"/>
    <p:sldId id="462" r:id="rId5"/>
    <p:sldId id="448" r:id="rId6"/>
    <p:sldId id="453" r:id="rId7"/>
    <p:sldId id="457" r:id="rId8"/>
    <p:sldId id="459" r:id="rId9"/>
    <p:sldId id="446" r:id="rId10"/>
    <p:sldId id="456" r:id="rId11"/>
    <p:sldId id="455" r:id="rId12"/>
    <p:sldId id="447" r:id="rId13"/>
    <p:sldId id="450" r:id="rId14"/>
    <p:sldId id="449" r:id="rId15"/>
    <p:sldId id="451" r:id="rId16"/>
    <p:sldId id="452" r:id="rId17"/>
    <p:sldId id="460" r:id="rId18"/>
    <p:sldId id="461" r:id="rId19"/>
    <p:sldId id="464" r:id="rId20"/>
    <p:sldId id="465" r:id="rId21"/>
    <p:sldId id="466" r:id="rId22"/>
    <p:sldId id="467" r:id="rId23"/>
    <p:sldId id="468" r:id="rId24"/>
    <p:sldId id="469" r:id="rId25"/>
    <p:sldId id="484" r:id="rId26"/>
    <p:sldId id="485" r:id="rId27"/>
    <p:sldId id="487" r:id="rId28"/>
    <p:sldId id="486" r:id="rId29"/>
    <p:sldId id="470" r:id="rId30"/>
    <p:sldId id="471" r:id="rId31"/>
    <p:sldId id="472" r:id="rId32"/>
    <p:sldId id="473" r:id="rId33"/>
    <p:sldId id="490" r:id="rId34"/>
    <p:sldId id="491" r:id="rId35"/>
    <p:sldId id="492" r:id="rId36"/>
    <p:sldId id="493" r:id="rId37"/>
    <p:sldId id="474" r:id="rId38"/>
    <p:sldId id="475" r:id="rId39"/>
    <p:sldId id="476" r:id="rId40"/>
    <p:sldId id="488" r:id="rId41"/>
    <p:sldId id="479" r:id="rId42"/>
    <p:sldId id="489" r:id="rId43"/>
  </p:sldIdLst>
  <p:sldSz cx="9144000" cy="6858000" type="screen4x3"/>
  <p:notesSz cx="6799263" cy="99044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64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464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398000"/>
            <a:ext cx="29464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103D03F0-EEB6-4343-A29F-36B905AB21E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135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9319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51275" y="9407525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algn="r" eaLnBrk="1" hangingPunct="1"/>
            <a:fld id="{605E6590-C4E8-47E8-B725-3F0C95554AAC}" type="slidenum">
              <a:rPr lang="en-US" altLang="en-US" sz="1100">
                <a:latin typeface="Arial" charset="0"/>
                <a:cs typeface="Arial" charset="0"/>
              </a:rPr>
              <a:pPr algn="r" eaLnBrk="1" hangingPunct="1"/>
              <a:t>16</a:t>
            </a:fld>
            <a:endParaRPr lang="en-US" altLang="en-US" sz="1100">
              <a:latin typeface="Arial" charset="0"/>
              <a:cs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3925" y="742950"/>
            <a:ext cx="4954588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705350"/>
            <a:ext cx="5437187" cy="44561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7" tIns="45713" rIns="91427" bIns="45713"/>
          <a:lstStyle/>
          <a:p>
            <a:endParaRPr lang="en-US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pitchFamily="18" charset="-120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</p:grpSp>
      <p:sp>
        <p:nvSpPr>
          <p:cNvPr id="174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B41803-69A5-47EA-8A21-B5E8FBE552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7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74AD5-32C8-4FFF-A52F-5F6AC4057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778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93B21-2F3A-4547-9216-AE12F75680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23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3BC3D9-E80C-42CC-BDBB-874C039A4D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523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8395F-5EDE-464D-9896-6BC7686FB0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28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99681-65B7-4968-9F37-692143D985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96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FE1A9-59BA-4C43-8508-07C7BF89C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1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A2A3F8-848E-4ED0-82AB-8A97D89339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648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BA8AFD-5D3E-438B-8CCB-4D92A469C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15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C84F4-087A-4C85-B831-4D0AB93610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72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95517-AB29-4865-A431-078072C2B5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685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B3246-113C-4842-9373-15AF456704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178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A998F-8CE3-45B4-BEC7-6CF48C1508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088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smtClean="0">
                <a:ea typeface="新細明體" charset="-120"/>
              </a:defRPr>
            </a:lvl1pPr>
          </a:lstStyle>
          <a:p>
            <a:pPr>
              <a:defRPr/>
            </a:pPr>
            <a:r>
              <a:rPr lang="en-US" smtClean="0"/>
              <a:t>introduction v7b</a:t>
            </a:r>
            <a:endParaRPr lang="en-US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9C9E142B-8CB8-4596-A786-EB7D7B7B72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6afjN1ranT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www.youtube.com/watch?v=jPEfoi9g0Lw&amp;feature=relat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VQL1DODyU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SL_and_HSV#From_HSV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BOlbs8i7O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zjteYlhjm-s&amp;feature=related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53-SZ1o_c0&amp;feature=relate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7UdYzCMKvw&amp;feature=related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youtube.com/watch?v=i_bZNVmhJ2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hyperlink" Target="canyon2b.wmv" TargetMode="External"/><Relationship Id="rId7" Type="http://schemas.openxmlformats.org/officeDocument/2006/relationships/hyperlink" Target="robot2.mpg" TargetMode="External"/><Relationship Id="rId12" Type="http://schemas.openxmlformats.org/officeDocument/2006/relationships/hyperlink" Target="http://www.youtube.com/watch?v=xgCnV--wf2k" TargetMode="External"/><Relationship Id="rId2" Type="http://schemas.openxmlformats.org/officeDocument/2006/relationships/hyperlink" Target="http://www.cse.cuhk.edu.hk/~khwong/demo/index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hyperlink" Target="http://www.youtube.com/watch?v=ONx4cyYYyrI" TargetMode="External"/><Relationship Id="rId5" Type="http://schemas.openxmlformats.org/officeDocument/2006/relationships/hyperlink" Target="flask7.mpg" TargetMode="External"/><Relationship Id="rId10" Type="http://schemas.openxmlformats.org/officeDocument/2006/relationships/hyperlink" Target="http://www.youtube.com/watch?v=4h1pN2DIs6g" TargetMode="External"/><Relationship Id="rId4" Type="http://schemas.openxmlformats.org/officeDocument/2006/relationships/image" Target="../media/image27.jpeg"/><Relationship Id="rId9" Type="http://schemas.openxmlformats.org/officeDocument/2006/relationships/hyperlink" Target="http://www.youtube.com/watch?v=2KLFRILlOj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arkalman_demo.mpeg" TargetMode="External"/><Relationship Id="rId7" Type="http://schemas.openxmlformats.org/officeDocument/2006/relationships/hyperlink" Target="http://www.youtube.com/watch?v=zPbgw-ydB9Y" TargetMode="External"/><Relationship Id="rId2" Type="http://schemas.openxmlformats.org/officeDocument/2006/relationships/hyperlink" Target="../arkalman_demo.mpe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posega_demo.mpg" TargetMode="Externa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vVW9QXuKfoQ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://www.youtube.com/watch?v=YHhQSglmuqY&amp;feature=channel_page" TargetMode="External"/><Relationship Id="rId2" Type="http://schemas.openxmlformats.org/officeDocument/2006/relationships/hyperlink" Target="cvpr09_Projector-based%20Hand-held%20Display%20System.wm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5" Type="http://schemas.openxmlformats.org/officeDocument/2006/relationships/image" Target="../media/image33.png"/><Relationship Id="rId4" Type="http://schemas.openxmlformats.org/officeDocument/2006/relationships/hyperlink" Target="vrcai09_091102_Demo01.wmv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youtube.com/watch?v=isqg8O9a4L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youtube.com/watch?v=oyxR_RT4NNc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ww.youtube.com/watch?v=yVDFcZZ8gDo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bl-BpTnbeA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jpe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bercollege.com/tvp026-2.htm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cam.com/" TargetMode="External"/><Relationship Id="rId7" Type="http://schemas.openxmlformats.org/officeDocument/2006/relationships/image" Target="../media/image45.jpeg"/><Relationship Id="rId2" Type="http://schemas.openxmlformats.org/officeDocument/2006/relationships/hyperlink" Target="https://www.youtube.com/watch?v=24yIl8tPvf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hyperlink" Target="http://www.google.com/glass/start/" TargetMode="External"/><Relationship Id="rId4" Type="http://schemas.openxmlformats.org/officeDocument/2006/relationships/hyperlink" Target="https://www.youtube.com/watch?v=j8lScHO2mM0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i2lpo0DHaWA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CDlLe-53a0w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l4DnNkZUeA&amp;feature=relate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9F3_6xL8hEY&amp;feature=related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3075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5C57E9-818D-4155-ADA0-C5776E618533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00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800" dirty="0" smtClean="0">
                <a:ea typeface="新細明體" pitchFamily="18" charset="-120"/>
              </a:rPr>
              <a:t>Chapter 1: Image processing </a:t>
            </a:r>
            <a:br>
              <a:rPr lang="en-US" altLang="zh-TW" sz="4800" dirty="0" smtClean="0">
                <a:ea typeface="新細明體" pitchFamily="18" charset="-120"/>
              </a:rPr>
            </a:br>
            <a:r>
              <a:rPr lang="en-US" altLang="zh-TW" sz="4800" dirty="0" smtClean="0">
                <a:ea typeface="新細明體" pitchFamily="18" charset="-120"/>
              </a:rPr>
              <a:t>and computer vision</a:t>
            </a:r>
            <a:br>
              <a:rPr lang="en-US" altLang="zh-TW" sz="4800" dirty="0" smtClean="0">
                <a:ea typeface="新細明體" pitchFamily="18" charset="-120"/>
              </a:rPr>
            </a:br>
            <a:r>
              <a:rPr lang="en-US" altLang="zh-TW" sz="4800" dirty="0" smtClean="0">
                <a:ea typeface="新細明體" pitchFamily="18" charset="-120"/>
              </a:rPr>
              <a:t>Introduction</a:t>
            </a:r>
            <a:endParaRPr lang="zh-TW" altLang="en-US" sz="4800" dirty="0" smtClean="0">
              <a:ea typeface="新細明體" pitchFamily="18" charset="-120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ea typeface="新細明體" pitchFamily="18" charset="-120"/>
              </a:rPr>
              <a:t>by Prof. K.H. Wong,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ea typeface="新細明體" pitchFamily="18" charset="-120"/>
              </a:rPr>
              <a:t>Computer Science and Engineering Dept. CUHK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ea typeface="新細明體" pitchFamily="18" charset="-120"/>
              </a:rPr>
              <a:t>khwong@cse.cuhk.edu.hk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762DC4-98FE-4D52-81B4-0290486DDFB7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000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smtClean="0"/>
              <a:t>Rectangular object detection in video 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Demos using </a:t>
            </a:r>
            <a:r>
              <a:rPr lang="en-US" altLang="en-US" b="1" dirty="0" smtClean="0"/>
              <a:t>the </a:t>
            </a:r>
            <a:r>
              <a:rPr lang="en-US" altLang="en-US" b="1" dirty="0" smtClean="0"/>
              <a:t>Hough </a:t>
            </a:r>
            <a:r>
              <a:rPr lang="en-US" altLang="en-US" b="1" dirty="0" smtClean="0"/>
              <a:t>Transform</a:t>
            </a:r>
          </a:p>
        </p:txBody>
      </p:sp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533400" y="5715000"/>
            <a:ext cx="59327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2"/>
              </a:rPr>
              <a:t>https://</a:t>
            </a:r>
            <a:r>
              <a:rPr lang="en-US" altLang="en-US" sz="1800" dirty="0" smtClean="0">
                <a:hlinkClick r:id="rId2"/>
              </a:rPr>
              <a:t>www.youtube.com/watch?v=6afjN1ranTw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pic>
        <p:nvPicPr>
          <p:cNvPr id="122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95600"/>
            <a:ext cx="423703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7" name="Text Box 7"/>
          <p:cNvSpPr txBox="1">
            <a:spLocks noChangeArrowheads="1"/>
          </p:cNvSpPr>
          <p:nvPr/>
        </p:nvSpPr>
        <p:spPr bwMode="auto">
          <a:xfrm>
            <a:off x="1431925" y="5975350"/>
            <a:ext cx="77643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4"/>
              </a:rPr>
              <a:t>http://</a:t>
            </a:r>
            <a:r>
              <a:rPr lang="en-US" altLang="en-US" sz="1800" dirty="0" smtClean="0">
                <a:hlinkClick r:id="rId4"/>
              </a:rPr>
              <a:t>www.youtube.com/watch?v=jPEfoi9g0Lw&amp;feature=related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67000"/>
            <a:ext cx="2914649" cy="207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B0B6E7-34AF-48F3-8522-0F2153F63977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000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Hough circle detection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Using the </a:t>
            </a:r>
            <a:r>
              <a:rPr lang="en-US" altLang="en-US" dirty="0" err="1" smtClean="0"/>
              <a:t>opencv</a:t>
            </a:r>
            <a:r>
              <a:rPr lang="en-US" altLang="en-US" dirty="0" smtClean="0"/>
              <a:t> library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1434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3" y="2084388"/>
            <a:ext cx="3421062" cy="269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 Box 6"/>
          <p:cNvSpPr txBox="1">
            <a:spLocks noChangeArrowheads="1"/>
          </p:cNvSpPr>
          <p:nvPr/>
        </p:nvSpPr>
        <p:spPr bwMode="auto">
          <a:xfrm>
            <a:off x="1584325" y="5365750"/>
            <a:ext cx="6039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3"/>
              </a:rPr>
              <a:t>http://</a:t>
            </a:r>
            <a:r>
              <a:rPr lang="en-US" altLang="en-US" sz="1800" dirty="0" smtClean="0">
                <a:hlinkClick r:id="rId3"/>
              </a:rPr>
              <a:t>www.youtube.com/watch?v=jVQL1DODyUE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15D37FA-EC04-4DE4-A27C-DFFCAA4BAD2B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000"/>
          </a:p>
        </p:txBody>
      </p:sp>
      <p:sp>
        <p:nvSpPr>
          <p:cNvPr id="15364" name="灯片编号占位符 7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B6BEE7F0-DC3C-45A7-8060-00E42AD6895C}" type="slidenum">
              <a:rPr lang="en-US" altLang="zh-CN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000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4) Histogram equalization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smtClean="0">
                <a:ea typeface="宋体" charset="-122"/>
              </a:rPr>
              <a:t>Input: The picture is poorly shot. Most pixel gray levels are located in a small range.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>
                <a:ea typeface="宋体" charset="-122"/>
              </a:rPr>
              <a:t>Output: Use histogram transform to map the marks in ‘r’ domain to ‘S’ domain , so in ‘S’ domain, each S gray level has similar number of pixels.</a:t>
            </a:r>
          </a:p>
        </p:txBody>
      </p:sp>
      <p:grpSp>
        <p:nvGrpSpPr>
          <p:cNvPr id="249868" name="Group 12"/>
          <p:cNvGrpSpPr>
            <a:grpSpLocks/>
          </p:cNvGrpSpPr>
          <p:nvPr/>
        </p:nvGrpSpPr>
        <p:grpSpPr bwMode="auto">
          <a:xfrm>
            <a:off x="7010400" y="1600200"/>
            <a:ext cx="2133600" cy="2209800"/>
            <a:chOff x="2880" y="2208"/>
            <a:chExt cx="2544" cy="1841"/>
          </a:xfrm>
        </p:grpSpPr>
        <p:graphicFrame>
          <p:nvGraphicFramePr>
            <p:cNvPr id="15377" name="Object 13"/>
            <p:cNvGraphicFramePr>
              <a:graphicFrameLocks noChangeAspect="1"/>
            </p:cNvGraphicFramePr>
            <p:nvPr/>
          </p:nvGraphicFramePr>
          <p:xfrm>
            <a:off x="2880" y="2208"/>
            <a:ext cx="2544" cy="1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9" name="Bitmap Image" r:id="rId3" imgW="4580952" imgH="3580952" progId="Paint.Picture">
                    <p:embed/>
                  </p:oleObj>
                </mc:Choice>
                <mc:Fallback>
                  <p:oleObj name="Bitmap Image" r:id="rId3" imgW="4580952" imgH="3580952" progId="Paint.Picture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208"/>
                          <a:ext cx="2544" cy="1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8" name="Text Box 14"/>
            <p:cNvSpPr txBox="1">
              <a:spLocks noChangeArrowheads="1"/>
            </p:cNvSpPr>
            <p:nvPr/>
          </p:nvSpPr>
          <p:spPr bwMode="auto">
            <a:xfrm>
              <a:off x="3840" y="2447"/>
              <a:ext cx="1440" cy="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Input: Low contrast image</a:t>
              </a:r>
            </a:p>
          </p:txBody>
        </p:sp>
      </p:grpSp>
      <p:grpSp>
        <p:nvGrpSpPr>
          <p:cNvPr id="249873" name="Group 17"/>
          <p:cNvGrpSpPr>
            <a:grpSpLocks/>
          </p:cNvGrpSpPr>
          <p:nvPr/>
        </p:nvGrpSpPr>
        <p:grpSpPr bwMode="auto">
          <a:xfrm>
            <a:off x="6934200" y="4191000"/>
            <a:ext cx="2057400" cy="1768475"/>
            <a:chOff x="2928" y="1056"/>
            <a:chExt cx="2640" cy="2074"/>
          </a:xfrm>
        </p:grpSpPr>
        <p:graphicFrame>
          <p:nvGraphicFramePr>
            <p:cNvPr id="15375" name="Object 18"/>
            <p:cNvGraphicFramePr>
              <a:graphicFrameLocks noChangeAspect="1"/>
            </p:cNvGraphicFramePr>
            <p:nvPr/>
          </p:nvGraphicFramePr>
          <p:xfrm>
            <a:off x="2928" y="1056"/>
            <a:ext cx="2640" cy="20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0" name="Bitmap Image" r:id="rId5" imgW="4571429" imgH="3591426" progId="Paint.Picture">
                    <p:embed/>
                  </p:oleObj>
                </mc:Choice>
                <mc:Fallback>
                  <p:oleObj name="Bitmap Image" r:id="rId5" imgW="4571429" imgH="3591426" progId="Paint.Picture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056"/>
                          <a:ext cx="2640" cy="20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6" name="Text Box 19"/>
            <p:cNvSpPr txBox="1">
              <a:spLocks noChangeArrowheads="1"/>
            </p:cNvSpPr>
            <p:nvPr/>
          </p:nvSpPr>
          <p:spPr bwMode="auto">
            <a:xfrm>
              <a:off x="3504" y="1488"/>
              <a:ext cx="1536" cy="1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p"/>
                <a:defRPr sz="28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Output: High contrast image</a:t>
              </a:r>
            </a:p>
          </p:txBody>
        </p:sp>
      </p:grpSp>
      <p:sp>
        <p:nvSpPr>
          <p:cNvPr id="15369" name="Line 20"/>
          <p:cNvSpPr>
            <a:spLocks noChangeShapeType="1"/>
          </p:cNvSpPr>
          <p:nvPr/>
        </p:nvSpPr>
        <p:spPr bwMode="auto">
          <a:xfrm>
            <a:off x="7162800" y="38100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Line 21"/>
          <p:cNvSpPr>
            <a:spLocks noChangeShapeType="1"/>
          </p:cNvSpPr>
          <p:nvPr/>
        </p:nvSpPr>
        <p:spPr bwMode="auto">
          <a:xfrm>
            <a:off x="7010400" y="59436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1" name="Text Box 22"/>
          <p:cNvSpPr txBox="1">
            <a:spLocks noChangeArrowheads="1"/>
          </p:cNvSpPr>
          <p:nvPr/>
        </p:nvSpPr>
        <p:spPr bwMode="auto">
          <a:xfrm>
            <a:off x="7315200" y="5943600"/>
            <a:ext cx="1268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S domain</a:t>
            </a:r>
          </a:p>
        </p:txBody>
      </p:sp>
      <p:sp>
        <p:nvSpPr>
          <p:cNvPr id="15372" name="Text Box 23"/>
          <p:cNvSpPr txBox="1">
            <a:spLocks noChangeArrowheads="1"/>
          </p:cNvSpPr>
          <p:nvPr/>
        </p:nvSpPr>
        <p:spPr bwMode="auto">
          <a:xfrm>
            <a:off x="7391400" y="3733800"/>
            <a:ext cx="1209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r domain</a:t>
            </a:r>
          </a:p>
        </p:txBody>
      </p:sp>
      <p:pic>
        <p:nvPicPr>
          <p:cNvPr id="15373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00200"/>
            <a:ext cx="2452688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962400"/>
            <a:ext cx="25146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3AFC5A-3168-4F42-9247-3509FA514DE4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000"/>
          </a:p>
        </p:txBody>
      </p:sp>
      <p:sp>
        <p:nvSpPr>
          <p:cNvPr id="16388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5802299-C40A-405A-8E81-994486D3A733}" type="slidenum">
              <a:rPr lang="en-US" altLang="zh-CN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00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4) (continue) Color models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5715000" cy="45307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Cartesian-coordinate representation</a:t>
            </a:r>
            <a:endParaRPr lang="en-US" altLang="zh-CN" sz="2400" smtClean="0">
              <a:ea typeface="宋体" charset="-122"/>
            </a:endParaRPr>
          </a:p>
          <a:p>
            <a:pPr lvl="1" eaLnBrk="1" hangingPunct="1"/>
            <a:r>
              <a:rPr lang="en-US" altLang="zh-CN" sz="2000" smtClean="0">
                <a:ea typeface="宋体" charset="-122"/>
              </a:rPr>
              <a:t>RGB (Red , Green , Blue)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cylindrical-coordinate representation</a:t>
            </a:r>
            <a:endParaRPr lang="en-US" altLang="zh-CN" sz="2400" smtClean="0">
              <a:ea typeface="宋体" charset="-122"/>
            </a:endParaRPr>
          </a:p>
          <a:p>
            <a:pPr lvl="1" eaLnBrk="1" hangingPunct="1"/>
            <a:r>
              <a:rPr lang="en-US" altLang="zh-CN" sz="2000" smtClean="0">
                <a:ea typeface="宋体" charset="-122"/>
              </a:rPr>
              <a:t>HSV (Hue, saturation, value)</a:t>
            </a:r>
          </a:p>
          <a:p>
            <a:pPr lvl="1" eaLnBrk="1" hangingPunct="1"/>
            <a:r>
              <a:rPr lang="en-US" altLang="zh-CN" sz="2000" smtClean="0">
                <a:ea typeface="宋体" charset="-122"/>
              </a:rPr>
              <a:t>HSL (Hue, saturation, Light)</a:t>
            </a:r>
          </a:p>
          <a:p>
            <a:pPr lvl="1" eaLnBrk="1" hangingPunct="1"/>
            <a:endParaRPr lang="en-US" altLang="zh-CN" sz="2000" smtClean="0">
              <a:ea typeface="宋体" charset="-122"/>
            </a:endParaRPr>
          </a:p>
          <a:p>
            <a:pPr eaLnBrk="1" hangingPunct="1"/>
            <a:endParaRPr lang="en-US" altLang="zh-CN" sz="2400" smtClean="0">
              <a:ea typeface="宋体" charset="-122"/>
            </a:endParaRPr>
          </a:p>
        </p:txBody>
      </p:sp>
      <p:pic>
        <p:nvPicPr>
          <p:cNvPr id="16391" name="Picture 5" descr="197px-RGB_Cube_Show_lowgamma_cutout_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24000"/>
            <a:ext cx="2819400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Text Box 6"/>
          <p:cNvSpPr txBox="1">
            <a:spLocks noChangeArrowheads="1"/>
          </p:cNvSpPr>
          <p:nvPr/>
        </p:nvSpPr>
        <p:spPr bwMode="auto">
          <a:xfrm>
            <a:off x="5486400" y="49530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HSV</a:t>
            </a:r>
          </a:p>
        </p:txBody>
      </p:sp>
      <p:sp>
        <p:nvSpPr>
          <p:cNvPr id="16393" name="Text Box 7"/>
          <p:cNvSpPr txBox="1">
            <a:spLocks noChangeArrowheads="1"/>
          </p:cNvSpPr>
          <p:nvPr/>
        </p:nvSpPr>
        <p:spPr bwMode="auto">
          <a:xfrm>
            <a:off x="228600" y="5943600"/>
            <a:ext cx="7225055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 eaLnBrk="1" hangingPunct="1"/>
            <a:r>
              <a:rPr lang="en-US" altLang="zh-CN" sz="1800" dirty="0">
                <a:hlinkClick r:id="rId3"/>
              </a:rPr>
              <a:t>http://</a:t>
            </a:r>
            <a:r>
              <a:rPr lang="en-US" altLang="zh-CN" sz="1800" dirty="0" smtClean="0">
                <a:hlinkClick r:id="rId3"/>
              </a:rPr>
              <a:t>en.wikipedia.org/wiki/HSL_and_HSV#From_HSV</a:t>
            </a:r>
            <a:endParaRPr lang="en-US" altLang="zh-CN" sz="1800" dirty="0" smtClean="0"/>
          </a:p>
          <a:p>
            <a:pPr lvl="1" eaLnBrk="1" hangingPunct="1"/>
            <a:endParaRPr lang="en-US" altLang="zh-CN" sz="18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/>
          </a:p>
        </p:txBody>
      </p:sp>
      <p:pic>
        <p:nvPicPr>
          <p:cNvPr id="16394" name="Picture 8" descr="197px-HSV_color_solid_cylinder_alpha_lowgam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10000"/>
            <a:ext cx="2895600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5" name="Text Box 9"/>
          <p:cNvSpPr txBox="1">
            <a:spLocks noChangeArrowheads="1"/>
          </p:cNvSpPr>
          <p:nvPr/>
        </p:nvSpPr>
        <p:spPr bwMode="auto">
          <a:xfrm>
            <a:off x="5470525" y="2470150"/>
            <a:ext cx="677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RGB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441EBF-8405-4C8C-9824-643C2F27BC00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00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5) Mean shift (cam-shift)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3733800" cy="258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5" name="Text Box 5"/>
          <p:cNvSpPr txBox="1">
            <a:spLocks noChangeArrowheads="1"/>
          </p:cNvSpPr>
          <p:nvPr/>
        </p:nvSpPr>
        <p:spPr bwMode="auto">
          <a:xfrm>
            <a:off x="1219200" y="4953000"/>
            <a:ext cx="5732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hlinkClick r:id="rId3"/>
              </a:rPr>
              <a:t>http://www.youtube.com/watch?v=iBOlbs8i7Og</a:t>
            </a:r>
            <a:endParaRPr lang="en-US" altLang="en-US" sz="1800"/>
          </a:p>
        </p:txBody>
      </p:sp>
      <p:pic>
        <p:nvPicPr>
          <p:cNvPr id="174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57400"/>
            <a:ext cx="3581400" cy="267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7" name="Text Box 7"/>
          <p:cNvSpPr txBox="1">
            <a:spLocks noChangeArrowheads="1"/>
          </p:cNvSpPr>
          <p:nvPr/>
        </p:nvSpPr>
        <p:spPr bwMode="auto">
          <a:xfrm>
            <a:off x="1600200" y="5638800"/>
            <a:ext cx="60117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hlinkClick r:id="rId5"/>
              </a:rPr>
              <a:t>http://</a:t>
            </a:r>
            <a:r>
              <a:rPr lang="en-US" altLang="en-US" sz="1400" dirty="0" smtClean="0">
                <a:hlinkClick r:id="rId5"/>
              </a:rPr>
              <a:t>www.youtube.com/watch?v=zjteYlhjm-s&amp;feature=related</a:t>
            </a:r>
            <a:endParaRPr lang="en-US" altLang="en-US" sz="14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03F7BC3-E3B3-4982-B3F9-D7AE62F1F34E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000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Mean shift application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Track human movement</a:t>
            </a:r>
          </a:p>
        </p:txBody>
      </p:sp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86000"/>
            <a:ext cx="3619500" cy="267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9" name="Text Box 5"/>
          <p:cNvSpPr txBox="1">
            <a:spLocks noChangeArrowheads="1"/>
          </p:cNvSpPr>
          <p:nvPr/>
        </p:nvSpPr>
        <p:spPr bwMode="auto">
          <a:xfrm>
            <a:off x="822325" y="5213350"/>
            <a:ext cx="7869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3"/>
              </a:rPr>
              <a:t>http://</a:t>
            </a:r>
            <a:r>
              <a:rPr lang="en-US" altLang="en-US" sz="1800" dirty="0" smtClean="0">
                <a:hlinkClick r:id="rId3"/>
              </a:rPr>
              <a:t>www.youtube.com/watch?v=I53-SZ1o_c0&amp;feature=related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39E6F0-4D9B-4E6F-BB1E-E87D570C089B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000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en-US" smtClean="0"/>
              <a:t>6) Face detection (optional)</a:t>
            </a: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286000"/>
            <a:ext cx="408622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143000"/>
            <a:ext cx="38481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 descr="fdr-o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4343400"/>
            <a:ext cx="3810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309563" y="6335713"/>
            <a:ext cx="276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charset="0"/>
                <a:cs typeface="Arial" charset="0"/>
              </a:rPr>
              <a:t>From </a:t>
            </a:r>
            <a:r>
              <a:rPr lang="en-US" altLang="en-US" sz="1400">
                <a:cs typeface="Arial" charset="0"/>
              </a:rPr>
              <a:t>Viola-Jones, IJCV 2005 </a:t>
            </a:r>
            <a:endParaRPr lang="en-US" altLang="en-US" sz="14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7230AD-8887-48A3-BFF6-9B4267AFA68E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000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Face  detection and tracking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Face tracking</a:t>
            </a:r>
          </a:p>
        </p:txBody>
      </p:sp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62200"/>
            <a:ext cx="3643313" cy="273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381000" y="5410200"/>
            <a:ext cx="80710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3"/>
              </a:rPr>
              <a:t>http://</a:t>
            </a:r>
            <a:r>
              <a:rPr lang="en-US" altLang="en-US" sz="1800" dirty="0" smtClean="0">
                <a:hlinkClick r:id="rId3"/>
              </a:rPr>
              <a:t>www.youtube.com/watch?v=V7UdYzCMKvw&amp;feature=related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C2BA2C-3760-4143-BFB2-48FDDF60F75C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00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Face tracking applications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Face change</a:t>
            </a:r>
          </a:p>
        </p:txBody>
      </p:sp>
      <p:sp>
        <p:nvSpPr>
          <p:cNvPr id="21510" name="Rectangle 4"/>
          <p:cNvSpPr>
            <a:spLocks noChangeArrowheads="1"/>
          </p:cNvSpPr>
          <p:nvPr/>
        </p:nvSpPr>
        <p:spPr bwMode="auto">
          <a:xfrm>
            <a:off x="1600200" y="4876800"/>
            <a:ext cx="59641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2"/>
              </a:rPr>
              <a:t>http://</a:t>
            </a:r>
            <a:r>
              <a:rPr lang="en-US" altLang="en-US" sz="1800" dirty="0" smtClean="0">
                <a:hlinkClick r:id="rId2"/>
              </a:rPr>
              <a:t>www.youtube.com/watch?v=i_bZNVmhJ2o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pic>
        <p:nvPicPr>
          <p:cNvPr id="215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3619500" cy="269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057400"/>
            <a:ext cx="3597275" cy="275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7D4D33-3C4C-4D00-BFF5-321ED082D8DE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00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TW" altLang="zh-TW" sz="6400" smtClean="0">
                <a:ea typeface="新細明體" pitchFamily="18" charset="-120"/>
              </a:rPr>
              <a:t>Topics in 3</a:t>
            </a:r>
            <a:r>
              <a:rPr lang="en-US" altLang="zh-TW" sz="6400" smtClean="0">
                <a:ea typeface="新細明體" pitchFamily="18" charset="-120"/>
              </a:rPr>
              <a:t>D computer vision</a:t>
            </a:r>
            <a:endParaRPr lang="zh-TW" altLang="en-US" sz="6400" smtClean="0">
              <a:ea typeface="新細明體" pitchFamily="18" charset="-120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smtClean="0">
                <a:ea typeface="新細明體" pitchFamily="18" charset="-120"/>
              </a:rPr>
              <a:t>by Prof. K.H. Wong,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smtClean="0">
                <a:ea typeface="新細明體" pitchFamily="18" charset="-120"/>
              </a:rPr>
              <a:t>Computer Science and Engineering Dept. CUHK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smtClean="0">
                <a:ea typeface="新細明體" pitchFamily="18" charset="-120"/>
              </a:rPr>
              <a:t>khwong@cse.cuhk.edu.hk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40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407342-52D0-409D-BBD4-EB87C2C44CD6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000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Content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en-US" sz="2000" smtClean="0"/>
              <a:t>1) Introduction</a:t>
            </a:r>
          </a:p>
          <a:p>
            <a:pPr lvl="1" eaLnBrk="1" hangingPunct="1"/>
            <a:r>
              <a:rPr lang="en-US" altLang="en-US" sz="2000" smtClean="0"/>
              <a:t>2) Camera model </a:t>
            </a:r>
          </a:p>
          <a:p>
            <a:pPr lvl="1" eaLnBrk="1" hangingPunct="1"/>
            <a:r>
              <a:rPr lang="en-US" altLang="en-US" sz="2000" smtClean="0"/>
              <a:t>3) edges detection</a:t>
            </a:r>
          </a:p>
          <a:p>
            <a:pPr lvl="1" eaLnBrk="1" hangingPunct="1"/>
            <a:r>
              <a:rPr lang="en-US" altLang="en-US" sz="2000" smtClean="0"/>
              <a:t>4) Feature extraction</a:t>
            </a:r>
          </a:p>
          <a:p>
            <a:pPr lvl="1" eaLnBrk="1" hangingPunct="1"/>
            <a:r>
              <a:rPr lang="en-US" altLang="en-US" sz="2000" smtClean="0"/>
              <a:t>5) Hough transform for line circle and shape detection </a:t>
            </a:r>
          </a:p>
          <a:p>
            <a:pPr lvl="1" eaLnBrk="1" hangingPunct="1"/>
            <a:r>
              <a:rPr lang="en-US" altLang="en-US" sz="2000" smtClean="0"/>
              <a:t>6) Histogram for color equalization</a:t>
            </a:r>
          </a:p>
          <a:p>
            <a:pPr lvl="1" eaLnBrk="1" hangingPunct="1"/>
            <a:r>
              <a:rPr lang="en-US" altLang="en-US" sz="2000" smtClean="0"/>
              <a:t>7) Meanshift for motion tracking</a:t>
            </a:r>
          </a:p>
          <a:p>
            <a:pPr lvl="1" eaLnBrk="1" hangingPunct="1"/>
            <a:r>
              <a:rPr lang="en-US" altLang="en-US" sz="2000" smtClean="0"/>
              <a:t>8) Stereo vision</a:t>
            </a:r>
          </a:p>
          <a:p>
            <a:pPr lvl="1" eaLnBrk="1" hangingPunct="1"/>
            <a:r>
              <a:rPr lang="en-US" altLang="en-US" sz="2000" smtClean="0"/>
              <a:t>9) Pose estimation and Structure From Motion SFM for virtual reality applications</a:t>
            </a:r>
          </a:p>
          <a:p>
            <a:pPr lvl="1" eaLnBrk="1" hangingPunct="1"/>
            <a:r>
              <a:rPr lang="en-US" altLang="en-US" sz="2000" smtClean="0"/>
              <a:t>10) Bundle adjustment for SFM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B9B973-CCB2-4C30-A4DC-59190DA16EFA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00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Motivation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Study the 3D vision problems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Study how to obtain 3D information from 2D images 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Study various applications</a:t>
            </a:r>
          </a:p>
          <a:p>
            <a:pPr eaLnBrk="1" hangingPunct="1"/>
            <a:endParaRPr lang="en-US" altLang="zh-TW" smtClean="0">
              <a:ea typeface="新細明體" pitchFamily="18" charset="-120"/>
            </a:endParaRPr>
          </a:p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E85794-BFC3-453B-A112-8F471727BBA4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00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Applications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3D models from images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Game development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Robot navigation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3G Mobil phone applications,</a:t>
            </a:r>
          </a:p>
          <a:p>
            <a:pPr lvl="1" eaLnBrk="1" hangingPunct="1"/>
            <a:r>
              <a:rPr lang="en-US" altLang="zh-TW" smtClean="0">
                <a:ea typeface="新細明體" pitchFamily="18" charset="-120"/>
              </a:rPr>
              <a:t>Location systems</a:t>
            </a:r>
          </a:p>
          <a:p>
            <a:pPr lvl="1" eaLnBrk="1" hangingPunct="1"/>
            <a:r>
              <a:rPr lang="en-US" altLang="zh-TW" smtClean="0">
                <a:ea typeface="新細明體" pitchFamily="18" charset="-120"/>
              </a:rPr>
              <a:t>User input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 smtClean="0">
                <a:ea typeface="新細明體" pitchFamily="18" charset="-120"/>
              </a:rPr>
              <a:t>introduction v7b</a:t>
            </a:r>
            <a:endParaRPr lang="en-US" altLang="en-US" sz="1000" dirty="0">
              <a:ea typeface="新細明體" pitchFamily="18" charset="-120"/>
            </a:endParaRPr>
          </a:p>
        </p:txBody>
      </p:sp>
      <p:sp>
        <p:nvSpPr>
          <p:cNvPr id="2560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07B31B-24B2-45F2-90FD-683734D3EF34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000" dirty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153400" cy="901700"/>
          </a:xfrm>
        </p:spPr>
        <p:txBody>
          <a:bodyPr/>
          <a:lstStyle/>
          <a:p>
            <a:pPr eaLnBrk="1" hangingPunct="1"/>
            <a:r>
              <a:rPr lang="en-US" altLang="zh-TW" sz="2400" smtClean="0">
                <a:ea typeface="新細明體" pitchFamily="18" charset="-120"/>
              </a:rPr>
              <a:t>Demo1: 3D reconstruction (see also </a:t>
            </a:r>
            <a:r>
              <a:rPr lang="en-US" altLang="zh-TW" sz="2400" smtClean="0">
                <a:ea typeface="新細明體" pitchFamily="18" charset="-120"/>
                <a:hlinkClick r:id="rId2"/>
              </a:rPr>
              <a:t>http://www.cse.cuhk.edu.hk/khwong/demo/index.html)</a:t>
            </a:r>
            <a:br>
              <a:rPr lang="en-US" altLang="zh-TW" sz="2400" smtClean="0">
                <a:ea typeface="新細明體" pitchFamily="18" charset="-120"/>
                <a:hlinkClick r:id="rId2"/>
              </a:rPr>
            </a:br>
            <a:r>
              <a:rPr lang="en-US" altLang="zh-TW" sz="2400" smtClean="0">
                <a:ea typeface="新細明體" pitchFamily="18" charset="-120"/>
              </a:rPr>
              <a:t>(Click picture to see movie)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30725"/>
          </a:xfrm>
        </p:spPr>
        <p:txBody>
          <a:bodyPr/>
          <a:lstStyle/>
          <a:p>
            <a:pPr eaLnBrk="1" hangingPunct="1"/>
            <a:r>
              <a:rPr lang="en-US" altLang="zh-TW" sz="2400" smtClean="0">
                <a:ea typeface="新細明體" pitchFamily="18" charset="-120"/>
              </a:rPr>
              <a:t>Grand Canyon Demo</a:t>
            </a:r>
          </a:p>
          <a:p>
            <a:pPr eaLnBrk="1" hangingPunct="1"/>
            <a:r>
              <a:rPr lang="en-US" altLang="zh-TW" sz="2400" smtClean="0">
                <a:ea typeface="新細明體" pitchFamily="18" charset="-120"/>
              </a:rPr>
              <a:t>Flask</a:t>
            </a:r>
          </a:p>
          <a:p>
            <a:pPr eaLnBrk="1" hangingPunct="1"/>
            <a:r>
              <a:rPr lang="en-US" altLang="zh-TW" sz="2400" smtClean="0">
                <a:ea typeface="新細明體" pitchFamily="18" charset="-120"/>
              </a:rPr>
              <a:t>Robot</a:t>
            </a:r>
          </a:p>
        </p:txBody>
      </p:sp>
      <p:pic>
        <p:nvPicPr>
          <p:cNvPr id="25606" name="Picture 4" descr="canyon1s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19200"/>
            <a:ext cx="2743200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5" descr="flask7_000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6" descr="robot2_first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05200"/>
            <a:ext cx="2438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Text Box 7"/>
          <p:cNvSpPr txBox="1">
            <a:spLocks noChangeArrowheads="1"/>
          </p:cNvSpPr>
          <p:nvPr/>
        </p:nvSpPr>
        <p:spPr bwMode="auto">
          <a:xfrm>
            <a:off x="3276600" y="2971800"/>
            <a:ext cx="57589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9"/>
              </a:rPr>
              <a:t>http://</a:t>
            </a:r>
            <a:r>
              <a:rPr lang="en-US" altLang="en-US" sz="1800" dirty="0" smtClean="0">
                <a:hlinkClick r:id="rId9"/>
              </a:rPr>
              <a:t>www.youtube.com/watch?v=2KLFRILlOjc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sp>
        <p:nvSpPr>
          <p:cNvPr id="25610" name="Rectangle 8"/>
          <p:cNvSpPr>
            <a:spLocks noChangeArrowheads="1"/>
          </p:cNvSpPr>
          <p:nvPr/>
        </p:nvSpPr>
        <p:spPr bwMode="auto">
          <a:xfrm>
            <a:off x="914399" y="5928691"/>
            <a:ext cx="59513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10"/>
              </a:rPr>
              <a:t>http://</a:t>
            </a:r>
            <a:r>
              <a:rPr lang="en-US" altLang="en-US" sz="1800" dirty="0" smtClean="0">
                <a:hlinkClick r:id="rId10"/>
              </a:rPr>
              <a:t>www.youtube.com/watch?v=4h1pN2DIs6g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sp>
        <p:nvSpPr>
          <p:cNvPr id="25611" name="Text Box 9"/>
          <p:cNvSpPr txBox="1">
            <a:spLocks noChangeArrowheads="1"/>
          </p:cNvSpPr>
          <p:nvPr/>
        </p:nvSpPr>
        <p:spPr bwMode="auto">
          <a:xfrm>
            <a:off x="616274" y="5552100"/>
            <a:ext cx="58695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11"/>
              </a:rPr>
              <a:t>http://</a:t>
            </a:r>
            <a:r>
              <a:rPr lang="en-US" altLang="en-US" sz="1800" dirty="0" smtClean="0">
                <a:hlinkClick r:id="rId11"/>
              </a:rPr>
              <a:t>www.youtube.com/watch?v=ONx4cyYYyrI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sp>
        <p:nvSpPr>
          <p:cNvPr id="25612" name="Text Box 10"/>
          <p:cNvSpPr txBox="1">
            <a:spLocks noChangeArrowheads="1"/>
          </p:cNvSpPr>
          <p:nvPr/>
        </p:nvSpPr>
        <p:spPr bwMode="auto">
          <a:xfrm>
            <a:off x="2971800" y="5257800"/>
            <a:ext cx="58573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12"/>
              </a:rPr>
              <a:t>http://www.youtube.com/watch?v=xgCnV--</a:t>
            </a:r>
            <a:r>
              <a:rPr lang="en-US" altLang="en-US" sz="1800" dirty="0" smtClean="0">
                <a:hlinkClick r:id="rId12"/>
              </a:rPr>
              <a:t>wf2k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9773E1-E1A7-40A3-8C8A-A6A688BF7ABD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00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smtClean="0">
                <a:ea typeface="新細明體" pitchFamily="18" charset="-120"/>
              </a:rPr>
              <a:t>Demo2: augmented reality</a:t>
            </a:r>
            <a:br>
              <a:rPr lang="en-US" altLang="zh-TW" sz="4000" smtClean="0">
                <a:ea typeface="新細明體" pitchFamily="18" charset="-120"/>
              </a:rPr>
            </a:br>
            <a:r>
              <a:rPr lang="en-US" altLang="zh-TW" sz="4000" smtClean="0">
                <a:ea typeface="新細明體" pitchFamily="18" charset="-120"/>
              </a:rPr>
              <a:t>(Click picture to see movie) 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  <a:hlinkClick r:id="rId2" action="ppaction://hlinkfile"/>
              </a:rPr>
              <a:t>Augmented reality demo</a:t>
            </a:r>
            <a:endParaRPr lang="en-US" altLang="zh-TW" smtClean="0">
              <a:ea typeface="新細明體" pitchFamily="18" charset="-120"/>
            </a:endParaRPr>
          </a:p>
        </p:txBody>
      </p:sp>
      <p:pic>
        <p:nvPicPr>
          <p:cNvPr id="26630" name="Picture 4" descr="lab_scene_ar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581400"/>
            <a:ext cx="3048000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5" descr="IMG_0002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4343400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6"/>
          <p:cNvSpPr txBox="1">
            <a:spLocks noChangeArrowheads="1"/>
          </p:cNvSpPr>
          <p:nvPr/>
        </p:nvSpPr>
        <p:spPr bwMode="auto">
          <a:xfrm>
            <a:off x="3257550" y="6019800"/>
            <a:ext cx="59225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7"/>
              </a:rPr>
              <a:t>http://</a:t>
            </a:r>
            <a:r>
              <a:rPr lang="en-US" altLang="en-US" sz="1800" dirty="0" smtClean="0">
                <a:hlinkClick r:id="rId7"/>
              </a:rPr>
              <a:t>www.youtube.com/watch?v=zPbgw-ydB9Y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sp>
        <p:nvSpPr>
          <p:cNvPr id="26633" name="Text Box 7"/>
          <p:cNvSpPr txBox="1">
            <a:spLocks noChangeArrowheads="1"/>
          </p:cNvSpPr>
          <p:nvPr/>
        </p:nvSpPr>
        <p:spPr bwMode="auto">
          <a:xfrm>
            <a:off x="365125" y="2241550"/>
            <a:ext cx="582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http://www.youtube.com/watch?v=gnnQ_OEtj-Y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707548-7C70-4C13-B05A-4A40A6724F71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00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Demo3 Projector camera system (PROCAM) Click pictures to see movies</a:t>
            </a:r>
          </a:p>
        </p:txBody>
      </p:sp>
      <p:pic>
        <p:nvPicPr>
          <p:cNvPr id="27653" name="Picture 3" descr="cvpr09_Projector-based Hand-held Display System_0001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23622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4" descr="New Picture (1)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95400"/>
            <a:ext cx="21717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746125" y="5213350"/>
            <a:ext cx="372586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CVPR 09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A Projector-based Movable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Hand-held Display System</a:t>
            </a:r>
          </a:p>
        </p:txBody>
      </p:sp>
      <p:sp>
        <p:nvSpPr>
          <p:cNvPr id="27656" name="Text Box 6"/>
          <p:cNvSpPr txBox="1">
            <a:spLocks noChangeArrowheads="1"/>
          </p:cNvSpPr>
          <p:nvPr/>
        </p:nvSpPr>
        <p:spPr bwMode="auto">
          <a:xfrm>
            <a:off x="5453063" y="5486400"/>
            <a:ext cx="3690937" cy="1069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VRCAI09:A Hand-held 3D Display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System that facilities direct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manipulation of 3D virtual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objects</a:t>
            </a:r>
          </a:p>
        </p:txBody>
      </p:sp>
      <p:pic>
        <p:nvPicPr>
          <p:cNvPr id="27657" name="Picture 7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81400"/>
            <a:ext cx="24384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8" name="Line 8"/>
          <p:cNvSpPr>
            <a:spLocks noChangeShapeType="1"/>
          </p:cNvSpPr>
          <p:nvPr/>
        </p:nvSpPr>
        <p:spPr bwMode="auto">
          <a:xfrm>
            <a:off x="3200400" y="22098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9" name="Line 9"/>
          <p:cNvSpPr>
            <a:spLocks noChangeShapeType="1"/>
          </p:cNvSpPr>
          <p:nvPr/>
        </p:nvSpPr>
        <p:spPr bwMode="auto">
          <a:xfrm>
            <a:off x="3200400" y="2209800"/>
            <a:ext cx="11430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0" name="Text Box 10"/>
          <p:cNvSpPr txBox="1">
            <a:spLocks noChangeArrowheads="1"/>
          </p:cNvSpPr>
          <p:nvPr/>
        </p:nvSpPr>
        <p:spPr bwMode="auto">
          <a:xfrm>
            <a:off x="381000" y="6096000"/>
            <a:ext cx="49984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hlinkClick r:id="rId7"/>
              </a:rPr>
              <a:t>http://</a:t>
            </a:r>
            <a:r>
              <a:rPr lang="en-US" altLang="en-US" sz="1000" dirty="0" smtClean="0">
                <a:hlinkClick r:id="rId7"/>
              </a:rPr>
              <a:t>www.youtube.com/watch?v=YHhQSglmuqY&amp;feature=channel_page</a:t>
            </a:r>
            <a:endParaRPr lang="en-US" altLang="en-US" sz="10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 dirty="0"/>
          </a:p>
        </p:txBody>
      </p:sp>
      <p:sp>
        <p:nvSpPr>
          <p:cNvPr id="27661" name="Rectangle 11"/>
          <p:cNvSpPr>
            <a:spLocks noChangeArrowheads="1"/>
          </p:cNvSpPr>
          <p:nvPr/>
        </p:nvSpPr>
        <p:spPr bwMode="auto">
          <a:xfrm>
            <a:off x="4876800" y="6405395"/>
            <a:ext cx="4124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hlinkClick r:id="rId8"/>
              </a:rPr>
              <a:t>http://</a:t>
            </a:r>
            <a:r>
              <a:rPr lang="en-US" altLang="en-US" sz="1200" dirty="0" smtClean="0">
                <a:hlinkClick r:id="rId8"/>
              </a:rPr>
              <a:t>www.youtube.com/watch?v=vVW9QXuKfoQ</a:t>
            </a:r>
            <a:endParaRPr lang="en-US" altLang="en-US" sz="12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1451A6-F9F6-418C-A20A-FBDBF8AEC6F9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00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Demo 4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Flexible projected surface</a:t>
            </a: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746125" y="5594350"/>
            <a:ext cx="5866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2"/>
              </a:rPr>
              <a:t>http://</a:t>
            </a:r>
            <a:r>
              <a:rPr lang="en-US" altLang="en-US" sz="1800" dirty="0" smtClean="0">
                <a:hlinkClick r:id="rId2"/>
              </a:rPr>
              <a:t>www.youtube.com/watch?v=isqg8O9a4LE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pic>
        <p:nvPicPr>
          <p:cNvPr id="2867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86000"/>
            <a:ext cx="34290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F4330E-AC87-4501-A0F2-344C6D7F955D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000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Demo 5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3-D display without the use of spectacles.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822325" y="5441950"/>
            <a:ext cx="59861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2"/>
              </a:rPr>
              <a:t>http://</a:t>
            </a:r>
            <a:r>
              <a:rPr lang="en-US" altLang="en-US" sz="1800" dirty="0" smtClean="0">
                <a:hlinkClick r:id="rId2"/>
              </a:rPr>
              <a:t>www.youtube.com/watch?v=oyxR_RT4NNc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pic>
        <p:nvPicPr>
          <p:cNvPr id="2970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90800"/>
            <a:ext cx="2789238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01B0B5-ED3E-4C2C-8115-93617507A618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00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Demo 6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 Spherical projected surface for 3D viewing without spectacles.</a:t>
            </a:r>
          </a:p>
        </p:txBody>
      </p:sp>
      <p:sp>
        <p:nvSpPr>
          <p:cNvPr id="30726" name="Text Box 4"/>
          <p:cNvSpPr txBox="1">
            <a:spLocks noChangeArrowheads="1"/>
          </p:cNvSpPr>
          <p:nvPr/>
        </p:nvSpPr>
        <p:spPr bwMode="auto">
          <a:xfrm>
            <a:off x="441325" y="5213350"/>
            <a:ext cx="60078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2"/>
              </a:rPr>
              <a:t>http://</a:t>
            </a:r>
            <a:r>
              <a:rPr lang="en-US" altLang="en-US" sz="1800" dirty="0" smtClean="0">
                <a:hlinkClick r:id="rId2"/>
              </a:rPr>
              <a:t>www.youtube.com/watch?v=yVDFcZZ8gDo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pic>
        <p:nvPicPr>
          <p:cNvPr id="307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438400"/>
            <a:ext cx="3406775" cy="282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AD2DA6-FE22-4E46-8AD8-66740A51075E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00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Demo 7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KEYSTONE-FREE HAND-HELD MOBILE PROJECTION 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38400"/>
            <a:ext cx="3687763" cy="282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1" name="Text Box 5"/>
          <p:cNvSpPr txBox="1">
            <a:spLocks noChangeArrowheads="1"/>
          </p:cNvSpPr>
          <p:nvPr/>
        </p:nvSpPr>
        <p:spPr bwMode="auto">
          <a:xfrm>
            <a:off x="1203325" y="5518150"/>
            <a:ext cx="59256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3"/>
              </a:rPr>
              <a:t>http://</a:t>
            </a:r>
            <a:r>
              <a:rPr lang="en-US" altLang="en-US" sz="1800" dirty="0" smtClean="0">
                <a:hlinkClick r:id="rId3"/>
              </a:rPr>
              <a:t>www.youtube.com/watch?v=mbl-BpTnbeA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3E6C0F-FE4A-411C-856A-E0BD5C112C4C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00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smtClean="0">
                <a:ea typeface="新細明體" pitchFamily="18" charset="-120"/>
              </a:rPr>
              <a:t>A quick tour of 3D </a:t>
            </a:r>
            <a:br>
              <a:rPr lang="en-US" altLang="zh-TW" sz="3600" smtClean="0">
                <a:ea typeface="新細明體" pitchFamily="18" charset="-120"/>
              </a:rPr>
            </a:br>
            <a:r>
              <a:rPr lang="en-US" altLang="zh-TW" sz="3600" smtClean="0">
                <a:ea typeface="新細明體" pitchFamily="18" charset="-120"/>
              </a:rPr>
              <a:t>computer vision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Image capturing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Feature extraction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Model reconstruction or pose estimation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Application of model and pose obtained</a:t>
            </a:r>
          </a:p>
          <a:p>
            <a:pPr eaLnBrk="1" hangingPunct="1"/>
            <a:endParaRPr lang="en-US" altLang="zh-TW" smtClean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4C4C04-C497-410B-8295-E657FBA6F6A4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000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Image processing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and applications</a:t>
            </a:r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3379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2465B91-CAF9-4238-8C3B-1E76E7C4AE6E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000"/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7086600" y="2133600"/>
            <a:ext cx="14478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Camera structure</a:t>
            </a:r>
          </a:p>
        </p:txBody>
      </p:sp>
      <p:sp>
        <p:nvSpPr>
          <p:cNvPr id="33798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TW" altLang="en-US" sz="2400" smtClean="0">
                <a:ea typeface="新細明體" pitchFamily="18" charset="-120"/>
              </a:rPr>
              <a:t> </a:t>
            </a:r>
            <a:r>
              <a:rPr lang="en-US" altLang="zh-TW" sz="2400" smtClean="0">
                <a:ea typeface="新細明體" pitchFamily="18" charset="-120"/>
              </a:rPr>
              <a:t>Object</a:t>
            </a:r>
          </a:p>
          <a:p>
            <a:pPr eaLnBrk="1" hangingPunct="1"/>
            <a:endParaRPr lang="en-US" altLang="zh-TW" sz="2400" smtClean="0">
              <a:ea typeface="新細明體" pitchFamily="18" charset="-120"/>
            </a:endParaRPr>
          </a:p>
          <a:p>
            <a:pPr eaLnBrk="1" hangingPunct="1"/>
            <a:endParaRPr lang="en-US" altLang="zh-TW" sz="2400" smtClean="0">
              <a:ea typeface="新細明體" pitchFamily="18" charset="-120"/>
            </a:endParaRPr>
          </a:p>
          <a:p>
            <a:pPr eaLnBrk="1" hangingPunct="1"/>
            <a:endParaRPr lang="zh-TW" altLang="en-US" sz="2400" smtClean="0">
              <a:ea typeface="新細明體" pitchFamily="18" charset="-120"/>
            </a:endParaRPr>
          </a:p>
        </p:txBody>
      </p:sp>
      <p:sp>
        <p:nvSpPr>
          <p:cNvPr id="33799" name="Photo"/>
          <p:cNvSpPr>
            <a:spLocks noEditPoints="1" noChangeArrowheads="1"/>
          </p:cNvSpPr>
          <p:nvPr/>
        </p:nvSpPr>
        <p:spPr bwMode="auto">
          <a:xfrm>
            <a:off x="4648200" y="2514600"/>
            <a:ext cx="1809750" cy="1362075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w 21600"/>
              <a:gd name="T13" fmla="*/ 2147483647 h 21600"/>
              <a:gd name="T14" fmla="*/ 0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761 w 21600"/>
              <a:gd name="T25" fmla="*/ 22454 h 21600"/>
              <a:gd name="T26" fmla="*/ 21069 w 21600"/>
              <a:gd name="T27" fmla="*/ 30282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Tree"/>
          <p:cNvSpPr>
            <a:spLocks noEditPoints="1" noChangeArrowheads="1"/>
          </p:cNvSpPr>
          <p:nvPr/>
        </p:nvSpPr>
        <p:spPr bwMode="auto">
          <a:xfrm>
            <a:off x="457200" y="3124200"/>
            <a:ext cx="1809750" cy="18097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lnTo>
                  <a:pt x="0" y="189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3801" name="Tree"/>
          <p:cNvSpPr>
            <a:spLocks noEditPoints="1" noChangeArrowheads="1"/>
          </p:cNvSpPr>
          <p:nvPr/>
        </p:nvSpPr>
        <p:spPr bwMode="auto">
          <a:xfrm>
            <a:off x="7391400" y="2362200"/>
            <a:ext cx="895350" cy="7429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lnTo>
                  <a:pt x="0" y="189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3802" name="Text Box 8"/>
          <p:cNvSpPr txBox="1">
            <a:spLocks noChangeArrowheads="1"/>
          </p:cNvSpPr>
          <p:nvPr/>
        </p:nvSpPr>
        <p:spPr bwMode="auto">
          <a:xfrm>
            <a:off x="7070725" y="3541713"/>
            <a:ext cx="1187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1800">
                <a:latin typeface="Arial" charset="0"/>
              </a:rPr>
              <a:t>CCD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1800">
                <a:latin typeface="Arial" charset="0"/>
              </a:rPr>
              <a:t>1024x768</a:t>
            </a:r>
          </a:p>
        </p:txBody>
      </p:sp>
      <p:sp>
        <p:nvSpPr>
          <p:cNvPr id="33803" name="Line 9"/>
          <p:cNvSpPr>
            <a:spLocks noChangeShapeType="1"/>
          </p:cNvSpPr>
          <p:nvPr/>
        </p:nvSpPr>
        <p:spPr bwMode="auto">
          <a:xfrm flipV="1">
            <a:off x="1447800" y="3124200"/>
            <a:ext cx="6324600" cy="1905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4" name="Line 10"/>
          <p:cNvSpPr>
            <a:spLocks noChangeShapeType="1"/>
          </p:cNvSpPr>
          <p:nvPr/>
        </p:nvSpPr>
        <p:spPr bwMode="auto">
          <a:xfrm flipV="1">
            <a:off x="1447800" y="2438400"/>
            <a:ext cx="64008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5" name="Text Box 11"/>
          <p:cNvSpPr txBox="1">
            <a:spLocks noChangeArrowheads="1"/>
          </p:cNvSpPr>
          <p:nvPr/>
        </p:nvSpPr>
        <p:spPr bwMode="auto">
          <a:xfrm>
            <a:off x="4784725" y="3998913"/>
            <a:ext cx="1689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1800">
                <a:latin typeface="Arial" charset="0"/>
              </a:rPr>
              <a:t>Focal length= f</a:t>
            </a:r>
          </a:p>
        </p:txBody>
      </p:sp>
      <p:sp>
        <p:nvSpPr>
          <p:cNvPr id="33806" name="Line 12"/>
          <p:cNvSpPr>
            <a:spLocks noChangeShapeType="1"/>
          </p:cNvSpPr>
          <p:nvPr/>
        </p:nvSpPr>
        <p:spPr bwMode="auto">
          <a:xfrm flipV="1">
            <a:off x="1371600" y="5181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Line 13"/>
          <p:cNvSpPr>
            <a:spLocks noChangeShapeType="1"/>
          </p:cNvSpPr>
          <p:nvPr/>
        </p:nvSpPr>
        <p:spPr bwMode="auto">
          <a:xfrm>
            <a:off x="1143000" y="6096000"/>
            <a:ext cx="7162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Line 14"/>
          <p:cNvSpPr>
            <a:spLocks noChangeShapeType="1"/>
          </p:cNvSpPr>
          <p:nvPr/>
        </p:nvSpPr>
        <p:spPr bwMode="auto">
          <a:xfrm flipV="1">
            <a:off x="6019800" y="5791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9" name="Line 15"/>
          <p:cNvSpPr>
            <a:spLocks noChangeShapeType="1"/>
          </p:cNvSpPr>
          <p:nvPr/>
        </p:nvSpPr>
        <p:spPr bwMode="auto">
          <a:xfrm>
            <a:off x="1371600" y="5257800"/>
            <a:ext cx="6858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0" name="Line 16"/>
          <p:cNvSpPr>
            <a:spLocks noChangeShapeType="1"/>
          </p:cNvSpPr>
          <p:nvPr/>
        </p:nvSpPr>
        <p:spPr bwMode="auto">
          <a:xfrm>
            <a:off x="6019800" y="64008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1" name="Text Box 17"/>
          <p:cNvSpPr txBox="1">
            <a:spLocks noChangeArrowheads="1"/>
          </p:cNvSpPr>
          <p:nvPr/>
        </p:nvSpPr>
        <p:spPr bwMode="auto">
          <a:xfrm>
            <a:off x="6781800" y="6096000"/>
            <a:ext cx="24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1800">
                <a:latin typeface="Arial" charset="0"/>
              </a:rPr>
              <a:t>f</a:t>
            </a:r>
          </a:p>
        </p:txBody>
      </p:sp>
      <p:sp>
        <p:nvSpPr>
          <p:cNvPr id="33812" name="Text Box 18"/>
          <p:cNvSpPr txBox="1">
            <a:spLocks noChangeArrowheads="1"/>
          </p:cNvSpPr>
          <p:nvPr/>
        </p:nvSpPr>
        <p:spPr bwMode="auto">
          <a:xfrm>
            <a:off x="1066800" y="54864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1800">
                <a:latin typeface="Arial" charset="0"/>
              </a:rPr>
              <a:t>Y</a:t>
            </a:r>
          </a:p>
        </p:txBody>
      </p:sp>
      <p:sp>
        <p:nvSpPr>
          <p:cNvPr id="33813" name="Text Box 19"/>
          <p:cNvSpPr txBox="1">
            <a:spLocks noChangeArrowheads="1"/>
          </p:cNvSpPr>
          <p:nvPr/>
        </p:nvSpPr>
        <p:spPr bwMode="auto">
          <a:xfrm>
            <a:off x="5715000" y="5791200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1800">
                <a:latin typeface="Arial" charset="0"/>
              </a:rPr>
              <a:t>y</a:t>
            </a:r>
          </a:p>
        </p:txBody>
      </p:sp>
      <p:sp>
        <p:nvSpPr>
          <p:cNvPr id="33814" name="Line 20"/>
          <p:cNvSpPr>
            <a:spLocks noChangeShapeType="1"/>
          </p:cNvSpPr>
          <p:nvPr/>
        </p:nvSpPr>
        <p:spPr bwMode="auto">
          <a:xfrm>
            <a:off x="1371600" y="66294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5" name="Text Box 21"/>
          <p:cNvSpPr txBox="1">
            <a:spLocks noChangeArrowheads="1"/>
          </p:cNvSpPr>
          <p:nvPr/>
        </p:nvSpPr>
        <p:spPr bwMode="auto">
          <a:xfrm>
            <a:off x="3260725" y="6284913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1800">
                <a:latin typeface="Arial" charset="0"/>
              </a:rPr>
              <a:t>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4CE189-EA47-4D94-97AA-997B2D8CE6A4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00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229600" cy="1143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TW" sz="3200" smtClean="0">
                <a:solidFill>
                  <a:schemeClr val="tx1"/>
                </a:solidFill>
                <a:ea typeface="新細明體" pitchFamily="18" charset="-120"/>
              </a:rPr>
              <a:t>Application 1: Model reconstruction</a:t>
            </a:r>
            <a:br>
              <a:rPr lang="en-US" altLang="zh-TW" sz="3200" smtClean="0">
                <a:solidFill>
                  <a:schemeClr val="tx1"/>
                </a:solidFill>
                <a:ea typeface="新細明體" pitchFamily="18" charset="-120"/>
              </a:rPr>
            </a:br>
            <a:r>
              <a:rPr lang="en-US" altLang="zh-TW" sz="3200" smtClean="0">
                <a:solidFill>
                  <a:schemeClr val="tx1"/>
                </a:solidFill>
                <a:ea typeface="新細明體" pitchFamily="18" charset="-120"/>
              </a:rPr>
              <a:t>see</a:t>
            </a:r>
            <a:br>
              <a:rPr lang="en-US" altLang="zh-TW" sz="3200" smtClean="0">
                <a:solidFill>
                  <a:schemeClr val="tx1"/>
                </a:solidFill>
                <a:ea typeface="新細明體" pitchFamily="18" charset="-120"/>
              </a:rPr>
            </a:br>
            <a:r>
              <a:rPr lang="en-US" altLang="zh-TW" sz="3200" smtClean="0">
                <a:solidFill>
                  <a:schemeClr val="tx1"/>
                </a:solidFill>
                <a:ea typeface="新細明體" pitchFamily="18" charset="-120"/>
              </a:rPr>
              <a:t>http://www.cs.cuhk.hk/~khwong/khwong.html</a:t>
            </a:r>
          </a:p>
        </p:txBody>
      </p:sp>
      <p:pic>
        <p:nvPicPr>
          <p:cNvPr id="34821" name="Picture 3" descr="demo1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171450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4" descr="wire1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0"/>
            <a:ext cx="1143000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Line 5"/>
          <p:cNvSpPr>
            <a:spLocks noChangeShapeType="1"/>
          </p:cNvSpPr>
          <p:nvPr/>
        </p:nvSpPr>
        <p:spPr bwMode="auto">
          <a:xfrm>
            <a:off x="3505200" y="25908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4824" name="Object 6"/>
          <p:cNvGraphicFramePr>
            <a:graphicFrameLocks noChangeAspect="1"/>
          </p:cNvGraphicFramePr>
          <p:nvPr/>
        </p:nvGraphicFramePr>
        <p:xfrm>
          <a:off x="5334000" y="4038600"/>
          <a:ext cx="3148013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9" name="Photo Editor Photo" r:id="rId5" imgW="3147333" imgH="1927619" progId="MSPhotoEd.3">
                  <p:embed/>
                </p:oleObj>
              </mc:Choice>
              <mc:Fallback>
                <p:oleObj name="Photo Editor Photo" r:id="rId5" imgW="3147333" imgH="1927619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038600"/>
                        <a:ext cx="3148013" cy="192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5" name="Object 7"/>
          <p:cNvGraphicFramePr>
            <a:graphicFrameLocks noChangeAspect="1"/>
          </p:cNvGraphicFramePr>
          <p:nvPr/>
        </p:nvGraphicFramePr>
        <p:xfrm>
          <a:off x="533400" y="3886200"/>
          <a:ext cx="3300413" cy="220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0" name="Photo Editor Photo" r:id="rId7" imgW="3299746" imgH="2201905" progId="MSPhotoEd.3">
                  <p:embed/>
                </p:oleObj>
              </mc:Choice>
              <mc:Fallback>
                <p:oleObj name="Photo Editor Photo" r:id="rId7" imgW="3299746" imgH="2201905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86200"/>
                        <a:ext cx="3300413" cy="220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6" name="Line 8"/>
          <p:cNvSpPr>
            <a:spLocks noChangeShapeType="1"/>
          </p:cNvSpPr>
          <p:nvPr/>
        </p:nvSpPr>
        <p:spPr bwMode="auto">
          <a:xfrm>
            <a:off x="3962400" y="52578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7" name="Text Box 9"/>
          <p:cNvSpPr txBox="1">
            <a:spLocks noChangeArrowheads="1"/>
          </p:cNvSpPr>
          <p:nvPr/>
        </p:nvSpPr>
        <p:spPr bwMode="auto">
          <a:xfrm>
            <a:off x="0" y="6035675"/>
            <a:ext cx="35163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From a sequence of images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Of an object</a:t>
            </a:r>
          </a:p>
        </p:txBody>
      </p:sp>
      <p:sp>
        <p:nvSpPr>
          <p:cNvPr id="34828" name="Text Box 10"/>
          <p:cNvSpPr txBox="1">
            <a:spLocks noChangeArrowheads="1"/>
          </p:cNvSpPr>
          <p:nvPr/>
        </p:nvSpPr>
        <p:spPr bwMode="auto">
          <a:xfrm>
            <a:off x="6232525" y="6061075"/>
            <a:ext cx="1504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400">
                <a:latin typeface="Times New Roman" pitchFamily="18" charset="0"/>
              </a:rPr>
              <a:t>3</a:t>
            </a:r>
            <a:r>
              <a:rPr lang="en-US" altLang="zh-TW" sz="2400">
                <a:latin typeface="Times New Roman" pitchFamily="18" charset="0"/>
              </a:rPr>
              <a:t>D Model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found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8EE250-DBB3-4D09-8459-F2001C046071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00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TW" sz="3200" smtClean="0">
                <a:solidFill>
                  <a:schemeClr val="tx1"/>
                </a:solidFill>
                <a:ea typeface="新細明體" pitchFamily="18" charset="-120"/>
              </a:rPr>
              <a:t>Application 2: Motion tracking</a:t>
            </a:r>
          </a:p>
        </p:txBody>
      </p:sp>
      <p:sp>
        <p:nvSpPr>
          <p:cNvPr id="35845" name="Rectangle 3"/>
          <p:cNvSpPr>
            <a:spLocks noChangeArrowheads="1"/>
          </p:cNvSpPr>
          <p:nvPr/>
        </p:nvSpPr>
        <p:spPr bwMode="auto">
          <a:xfrm rot="-1366498">
            <a:off x="5867400" y="1828800"/>
            <a:ext cx="1511300" cy="901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5846" name="Rectangle 4"/>
          <p:cNvSpPr>
            <a:spLocks noChangeArrowheads="1"/>
          </p:cNvSpPr>
          <p:nvPr/>
        </p:nvSpPr>
        <p:spPr bwMode="auto">
          <a:xfrm rot="-1368582">
            <a:off x="5562600" y="2438400"/>
            <a:ext cx="368300" cy="3683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5847" name="Rectangle 5"/>
          <p:cNvSpPr>
            <a:spLocks noChangeArrowheads="1"/>
          </p:cNvSpPr>
          <p:nvPr/>
        </p:nvSpPr>
        <p:spPr bwMode="auto">
          <a:xfrm rot="-1368042">
            <a:off x="5921375" y="1958975"/>
            <a:ext cx="1131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Camera</a:t>
            </a:r>
          </a:p>
        </p:txBody>
      </p:sp>
      <p:sp>
        <p:nvSpPr>
          <p:cNvPr id="35848" name="Rectangle 6"/>
          <p:cNvSpPr>
            <a:spLocks noChangeArrowheads="1"/>
          </p:cNvSpPr>
          <p:nvPr/>
        </p:nvSpPr>
        <p:spPr bwMode="auto">
          <a:xfrm>
            <a:off x="5791200" y="3733800"/>
            <a:ext cx="263525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Body pose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and motion tracking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--By tracking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Images of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white dots 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compute the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 3D motion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35849" name="Line 7"/>
          <p:cNvSpPr>
            <a:spLocks noChangeShapeType="1"/>
          </p:cNvSpPr>
          <p:nvPr/>
        </p:nvSpPr>
        <p:spPr bwMode="auto">
          <a:xfrm flipH="1">
            <a:off x="838200" y="266700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Line 8"/>
          <p:cNvSpPr>
            <a:spLocks noChangeShapeType="1"/>
          </p:cNvSpPr>
          <p:nvPr/>
        </p:nvSpPr>
        <p:spPr bwMode="auto">
          <a:xfrm flipV="1">
            <a:off x="1524000" y="16002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Line 9"/>
          <p:cNvSpPr>
            <a:spLocks noChangeShapeType="1"/>
          </p:cNvSpPr>
          <p:nvPr/>
        </p:nvSpPr>
        <p:spPr bwMode="auto">
          <a:xfrm flipV="1">
            <a:off x="1577975" y="2111375"/>
            <a:ext cx="1752600" cy="533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Rectangle 10"/>
          <p:cNvSpPr>
            <a:spLocks noChangeArrowheads="1"/>
          </p:cNvSpPr>
          <p:nvPr/>
        </p:nvSpPr>
        <p:spPr bwMode="auto">
          <a:xfrm>
            <a:off x="669925" y="3184525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X1</a:t>
            </a:r>
          </a:p>
        </p:txBody>
      </p:sp>
      <p:sp>
        <p:nvSpPr>
          <p:cNvPr id="35853" name="Rectangle 11"/>
          <p:cNvSpPr>
            <a:spLocks noChangeArrowheads="1"/>
          </p:cNvSpPr>
          <p:nvPr/>
        </p:nvSpPr>
        <p:spPr bwMode="auto">
          <a:xfrm>
            <a:off x="3352800" y="1676400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X2</a:t>
            </a:r>
          </a:p>
        </p:txBody>
      </p:sp>
      <p:sp>
        <p:nvSpPr>
          <p:cNvPr id="35854" name="Rectangle 12"/>
          <p:cNvSpPr>
            <a:spLocks noChangeArrowheads="1"/>
          </p:cNvSpPr>
          <p:nvPr/>
        </p:nvSpPr>
        <p:spPr bwMode="auto">
          <a:xfrm>
            <a:off x="898525" y="1965325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X3</a:t>
            </a:r>
          </a:p>
        </p:txBody>
      </p:sp>
      <p:pic>
        <p:nvPicPr>
          <p:cNvPr id="35855" name="Picture 13" descr="http://www.cybercollege.com/pix/actiontr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3200"/>
            <a:ext cx="28575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6" name="Line 14"/>
          <p:cNvSpPr>
            <a:spLocks noChangeShapeType="1"/>
          </p:cNvSpPr>
          <p:nvPr/>
        </p:nvSpPr>
        <p:spPr bwMode="auto">
          <a:xfrm flipH="1">
            <a:off x="6781800" y="2743200"/>
            <a:ext cx="76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7" name="Text Box 15"/>
          <p:cNvSpPr txBox="1">
            <a:spLocks noChangeArrowheads="1"/>
          </p:cNvSpPr>
          <p:nvPr/>
        </p:nvSpPr>
        <p:spPr bwMode="auto">
          <a:xfrm>
            <a:off x="1279525" y="6356350"/>
            <a:ext cx="4600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hlinkClick r:id="rId3"/>
              </a:rPr>
              <a:t>www.cybercollege.com/tvp026-2.htm</a:t>
            </a:r>
            <a:r>
              <a:rPr lang="en-US" altLang="en-US" sz="18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New computer vision products</a:t>
            </a:r>
          </a:p>
        </p:txBody>
      </p:sp>
      <p:sp>
        <p:nvSpPr>
          <p:cNvPr id="36867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Orcam </a:t>
            </a:r>
          </a:p>
          <a:p>
            <a:pPr lvl="1"/>
            <a:r>
              <a:rPr lang="en-US" altLang="en-US" smtClean="0">
                <a:hlinkClick r:id="rId2"/>
              </a:rPr>
              <a:t>(</a:t>
            </a:r>
            <a:r>
              <a:rPr lang="en-US" altLang="en-US" smtClean="0">
                <a:hlinkClick r:id="rId3"/>
              </a:rPr>
              <a:t>http://www.orcam.com/</a:t>
            </a:r>
            <a:r>
              <a:rPr lang="en-US" altLang="en-US" smtClean="0"/>
              <a:t>)</a:t>
            </a:r>
            <a:endParaRPr lang="en-US" altLang="en-US" smtClean="0">
              <a:hlinkClick r:id="rId2"/>
            </a:endParaRPr>
          </a:p>
          <a:p>
            <a:pPr lvl="1"/>
            <a:r>
              <a:rPr lang="en-US" altLang="en-US" smtClean="0">
                <a:hlinkClick r:id="rId2"/>
              </a:rPr>
              <a:t>Demos: https://www.youtube.com/watch?v=24yIl8tPvfU</a:t>
            </a:r>
            <a:endParaRPr lang="en-US" altLang="en-US" smtClean="0"/>
          </a:p>
          <a:p>
            <a:pPr lvl="1"/>
            <a:r>
              <a:rPr lang="en-US" altLang="en-US" smtClean="0">
                <a:hlinkClick r:id="rId4"/>
              </a:rPr>
              <a:t>https://www.youtube.com/watch?v=j8lScHO2mM0</a:t>
            </a:r>
            <a:endParaRPr lang="en-US" altLang="en-US" smtClean="0"/>
          </a:p>
          <a:p>
            <a:r>
              <a:rPr lang="en-US" altLang="en-US" smtClean="0"/>
              <a:t>Google glass </a:t>
            </a:r>
          </a:p>
          <a:p>
            <a:r>
              <a:rPr lang="en-US" altLang="en-US" sz="1800" smtClean="0"/>
              <a:t>(</a:t>
            </a:r>
            <a:r>
              <a:rPr lang="en-US" altLang="en-US" sz="1800" smtClean="0">
                <a:hlinkClick r:id="rId5"/>
              </a:rPr>
              <a:t>http://www.google.com/glass/start/</a:t>
            </a:r>
            <a:r>
              <a:rPr lang="en-US" altLang="en-US" sz="1800" smtClean="0"/>
              <a:t>)</a:t>
            </a:r>
          </a:p>
          <a:p>
            <a:r>
              <a:rPr lang="en-US" altLang="en-US" sz="1800" smtClean="0">
                <a:hlinkClick r:id="rId4"/>
              </a:rPr>
              <a:t>Demo:</a:t>
            </a:r>
          </a:p>
          <a:p>
            <a:r>
              <a:rPr lang="en-US" altLang="en-US" sz="1800" smtClean="0">
                <a:hlinkClick r:id="rId4"/>
              </a:rPr>
              <a:t>https://www.youtube.com/watch?v=j8lScHO2mM0</a:t>
            </a:r>
            <a:endParaRPr lang="en-US" altLang="en-US" sz="1800" smtClean="0"/>
          </a:p>
          <a:p>
            <a:pPr lvl="1"/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3686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368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18D89D-E876-4027-B386-1CD90530ACBA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000"/>
          </a:p>
        </p:txBody>
      </p:sp>
      <p:pic>
        <p:nvPicPr>
          <p:cNvPr id="36870" name="Picture 2" descr="http://images.gizmag.com/hero/orcam-device-for-the-visually-impaire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24000"/>
            <a:ext cx="25241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AutoShape 4" descr="data:image/jpeg;base64,/9j/4AAQSkZJRgABAQAAAQABAAD/2wCEAAkGBhISERUUExQVFBUWGRUXFhUUFBQVGhYXFRQXFRgXFBUXHCYeFxwkGRcVHy8gJCcpLCwtFx4yNTAqNSYrLCkBCQoKDgwOGg8PGiwcHCUpLCwpLCkpKSksKSkpLCwsKSwpLCwpLCkpLCkpLCwpLCwsKSwsLCksLCkpLCksKSwsKf/AABEIAMIBAwMBIgACEQEDEQH/xAAcAAABBQEBAQAAAAAAAAAAAAAFAQIDBAYABwj/xABBEAABAwIEAwUGBAQFAwUBAAABAAIRAyEEBRIxQVFhBiJxgZETMqGxwfBCUtHhBxRy8RUjM2KCFrLCNENjkrMk/8QAGgEAAwEBAQEAAAAAAAAAAAAAAgMEAQAFBv/EACcRAAICAgIBAwQDAQAAAAAAAAABAhEDIRIxQQQyURNhcYEUQlIz/9oADAMBAAIRAxEAPwDa0QpYUdJSlVHnsRNcnJrloJWqbrmBK9c1LGDXq1hQqrlcwoQMdAJYYJ+M91Jhwlxx7qwcjFZv7yoaVZznFAPVShV1GEpjExdKfSoalPRoB3ugnrdFaeADWwbm33H680LYaVgQZdrNpvF7b2RbKMN7OA6JA6qWWtIJuRxMfBWqNIG43+ngsUjXAO4ItIVw4ZsbIRQ7olEMPjbXTVJMW4tC/wAo3kmYrAt0q00ykxXuo0xdGNzHBtlU24FqJ5huqrE5EkuxrcA1JVy9sK2wJKmy5gx7PP8AtVgAGlYQUbr0jtQJaVhPY3U+Q9P05FTw6t4fCQQU6jRPJXqOEceCVZY1EO4OuNAlU8cBqXYfDuhWRgJ3TJStCI1FlFqmawlXG4VoUrXAckuht30CX4czsuRF9UTwXLgeMj0KipVHSCeVceGzkjkqRy0ErP3St2SP3SjZLGjCLq/h2qgDdEcPsgY3GEcOEzNPdUmHCjzX3Vg5Hl/aJ59sAOqt5PSLSC4WPA+t/v6J2NwWqqXEHSBw3J1gWRfDUG0+ZPAcbmSTzjmkydBwi2WaWHIu4mN+A2MRbhxS1cZ9fv8AdNNQuvw4W49OqgOEn33EcoEk/wBI+qS2VqNERrEn5T9Fco4kgcfEN/e6gpNptmI6kuBPnCnGIAMzIPEfGyywqKOJzl3tBcgCe7zNh849VdpZyxoM98jhvfkOZ6KhmtNpOtouImBy4dLqPA4ygIEwehaPG8WC2zqD2B7Syf8ATqD/AIOWgp49tRqzeHdT4Oa3q5wn1RLDUHe8wioBxY4OPmtUmugZQT7IswwhmeB4od4rQtcCOA59fEcFTx2B4g29Y80+GW9Miy4KVoHhR1TZTlqr1zYqmyKqZj+0hsVl8BhtRWh7TVd0Fyk3SshZhYYw+WiNlcp4FTUHWXOxQCSPcmPZhQFDWfwCSrmIhOyyHmTx2XBQV7BuKc/g1UqzK28LfUcuYZTv8LZHBbwKo54x8Hm2mtyKVekf4XT5Bcs+n9xv8uP+QpTKdKZSKkVez5vQkprinprgttmUiu9dKbUKdTKCxlIjG6J4YWVIMEq/hghYyCoJYcKDNvdKsUEPz/EhrblY3SHJXozzobPP9TKbhsNqlzpjltt9hRYl+kan9YaD5X63Cp1c/AJaNtOnwUUpF0Y0FnYkBxBgAAgRwA3jyj1QXE5gXEm5J4TYDkOQjqrOGwjngPcZBaBJ7s2beZvsqWZ4gta72cW30AcfOUPYRUxOoiC1oPDnPSNkmDxrpg34HeC4ePzVbK6TnOuD1JMk8fsD5rVYLLmFu3j1WMZFAd9V5kgn+3JZ7Mq9TVDZMzG4NuB5bzZeiMyYHYWTKvZAG4gHf75LkFxPHcXmGIaYOoAGIkkkxvJN9vC60HZrtjSpOGusWusA4NmOmum0ekwtbmXYxr2kEb7n9FhMx7GuovJY2R9EaafYuWOS6PXso7YUq1nPa8/mZ73mz8Q+KPVWamamEO8NnDjHI9F88YXPH4d2n2bRe7iHk+QaQT+y9F7LfxEDSwVLsdAFQatJPEO1Elh8SesLnrYrvSNZWaIkcdkPxLrcPREcwoOltWh36VQ95u+m9yPOeoVLFtsf0uFXjnaIM2Pi7MF2pbugWTuutF2iZIPPl9/NY/DV9BB+91uQLFo2891ZjNs1LTCJU8xlm6y2d1SSlIYyR2cOKJZTn2ncrNYek52yt/4dUF0RsJcWegUe17TsfVTO7VNje6wOGpuVwgjggbZ6EPoy7Nh/1cFyxwqFcs5SHfTwHstJSSmUk4q8+VFlMenJr1xhWqJAU56YShDY9lS6KYVB6JujOHMCUtjsZdfXDGyUBzHFNpw6p7xmGi5HXxNlfr4i2t2w90dBu4hY3E5kHl1V14kj5j4k+ikyz8Ho4YeS/XpMdEm5/C5wEdSPBdh8CASW6GxclrWud4lxsFn8pe+q8yYJu917NmLn5DeR5oxnePFKjpZtE+Q3c48Skj2t0Ce0HaAyWU9TjcagCb8oHD0WboVH6wHHU8m1/dMRYi1hwHMnxA47OyD/AJbWgvs4mSd9r8Om1zZHuyXZ9+vW4uJ4kkk36lE1S2ZF8nS6NxlOXu0i56k7rR4bBhqrZbQDQAizaaAqSFpv8FYFQKEYdKaKJM3QtQAqjicva4GQCrKR4MLDjzPtn2YbpLmi915jhcW6lUdI1MJh7DIB6iPdcODhcL37OcNqaQV4jnlAU8RUZH5nerfv0RwfgmzQ/sj1b+GvaiGik55fTdYF3vDgNR5iwniIK2OZ23uDsYG33wXh/ZnFmk+mZsSAfp+nmvassxftqek7gW68v08YWRnxlXgXkx8o2uzE9paJLSWmYlwPKLkEeAt9F55mZGq2xv4Te/r8V61ndAi4kumLTsSAZHPYeS88z+m32t6bTJLgCHNLrNAu0hrjaIIkwqZS0Jwwt0B6FV2ndR1wSr2Cw7HzAcLbgh3EfhgfNWTgIvZw5jh4jceaC2W/RiU8so7BGgBpUNLDgCQoa881jbNWCLJxpT3MBQd9chXMPiCuUgc3plCNotfyq5TsfZKmHnWz1KkE4pKScVYeaNCa9OTXrjCs9RvT3KOohCYuG3RWmZgE90XPU8kJolJVqy1znOLGNsI3ceQU2WdaRd6fHatlzPcY0UnX3EfovN8RWe6i1jd3GB17xgnyRjNa+oGBHIEyfKxkrJ4rMH03XgEW0gyYNrkGG7fNRSbkz0oRUEazAPbRYGA2F3ni4xw6D73UePw78QPZNID6s3uNLRbcC3z9EHwmL7mo3mCOs8T5qPBdqKmHe6sKYqn3Q0uLbC5MwZuVy7CcXWjX9lf4J02Q+u6nUIggBryBG0S4A+i9Gw/ZbDsaA2nTEDcU2z8ZXlWXfxYx9UgMpUabf+Tz5zELQ0u1mMIu/wBGgKhzguyeOHI9rRs6mUUmOa2Yc8mO4DsJM6YhU88IwzGkkHUYESzhP+4fBYnMP4gY2lcPn+pgP0Wbzf8AifXxAaK1IPa0kgsp1KcHYkkvEiJ4LU4y6RvDJD3PX5PRP+qMO33nvb4s1D1Aan4PtRhK3+niabo3BlpHC8iB6rzHDdqWuNqTwJAMvjgDYFh1biwMwrOXYSmHS1oBPDgb8kuVLtDocntM9VZDhLSH/wBDmv8A+0lcXxuCPEELKY3KqbKestjqLfJZPE55iqbop4l1Jkz7znuPQSYA8ECpjW5L7no2YBpB2Xhfb4AY1wG+kfMhbNnaFz7OeHnmWt1epmFi+1mh9dz2h3tGhvtNThBa6NJZ9RbzRRWxWWT47RHhXHS0Df6xHzXrvZvGHS3mJ8wQCR5j4rzDI8JJk/fX1j7C9AyeqBEdD9EjI9jIrQe7R4UVaWtvvDa8XiN+Bid15jnDH90kNEz7RgJbPegOjcEyOoJXp7Tra5h4yBPB24+hWBz+g+mPd1Pa4xMDQDYyDY2tI5DmnxlcaFRjUzO4nEiC6ZMumJA7hkXdcEgg+Ld7qTC5hJmdLtjyI2iOFrRcFV34HugNiCS7z20nnET5tXUcNpRbL6TQfNMOaC3lMC884422g8lWq0EuDkDmJ+PMcjsrOgkdRt4ckQC0wNicLCjpmCiGMag1bEQUK7M9R/zDTKtlyEtzBcnHiHudJOKbTTirDzhpTHpxTXrgSq43THpzk16x9Bi4ZkmOkeZWbxGNPtGUHW/ziT11ANA8rn0R2niiHaWiXknyi10D7U9najmmtra2oCC2Cb3iNl52R8nr9nsYI8FUv0C87x+mu5vdABsNYtI5brN4wy4u/CAfO03HKyNYzCF7zUqadR3sLEdd0CzmtpBbsTFtyAdp8ZH2UpbeiiqWw1kjNWGDnG0STtzG3Dgq2WYKzw7cH5/2RTs3gv8A+JgOznHp3dRP6nzU9DDNY53WRHDfdLlplGPaF7O5eA4ytZTwwhBMvZDrLQ0X2WoMrVsvDrFUXZGR7oHotCxo4q3RaFqOaMVUyEPgOaLGRpsQ7mCFawuQRUa64a2DHEm+/Rais+m3cp1LDzwN+iNAcfkh7R5eX4XuwDaSeX3C80rdnKpNnta68iS6eXeAB57EcF7MMLqpFpWdq9nGOMhE3xF1ytHlNbI8Sxzf/cku1Em47x06TxGneVju0FU/zj5/C5rf/qAD9V9A1coawczzXgHaqnpxtfl7Q/GDCOD5MTmjxivyarJ6gDiP9sjyvHzWqyyrLfC89FjMlq9+meMNHzB+a02Xu0lw2EHyv9LjyUc1spj0bpjO61w43+wgnbLK/aMFQDvc4G4EEHxHH4FHckrasOwEbCJiePTgrD8IC0ixa7zA5EesX4Epqa0xO0zyN1EaXEcDJ6HYkdCCPPoFSq1QFts2yrQ51gJ4OgkEG4njzFlkM4aGkiW+H7aYVCVmL1XHsmwdcFpvFx8j+6mOLAO6H0aPdGkwCJ4+HHhIPFDc0qFkIuLC/lRDGKxQIWdxUuJhM/nSRuinZuiHvusUXYGb1SlGkChl1b8pXL1ihljNIsFyZR55rqaeo6SkVZ5w1yieVISo3LjEVikcnOTXIX0MXZSyB8vqOO8i/QtDvmSrucURUpvLzpAEjjBGxPPwQnJj7PE1GGIMOHhB/RDe03aKSWt90fHr+y85OoUz2OPKdr7GTzbFPadTj3raWTb+t/0bx48kFweHc+qXEy6bneY6dZRTH4ae+878Nz08E/IaI94iwBPC4YNR+JaPJAnSHONs02CJGEpxs3U0ietr+vqqpzGo0w0Me2b30vYN7j8Q6hV8jzEBppu20sJkbEjvT6hDc6w5a9rg6ACJMmIF5nilVsfF6NplFbUQjpfCy/Z5pAbeZ/vC01VtlyGIR2MhROzSFFVoWMbhBsXnVPDVxSqMeS4AtcGkzeLHx4LUmwnOg8Wvs/dwMxwPRLU7bua4NNF4/wB0NIHxn4JKPaClpHdeJiO6dyAQPQqljMzoPsCW+QTEDt+LNRh+17NIJtbw+Crtzv8AzjEhrgDB4HYoJlow8iXgmeKXNX6aoI25jqsk2Ykk+qNFjsQHNXzd2iq68VWPOs/0Di0fJev552k9jh3v3IHdHNxs0epC8dFMzJubyepuSjxeWT+p3UUaXLaX+ZS8p8wP1WjwNSX+Nvv4rO4MEaXcrj4foUdw74eOWqRPJ2/pPwSJ7HR6NrkFbS1oOx+BgSPiieNe5sgRzB5dHD9EJwVQCLWIEjpP7hEq9AuABvAMG3ebvHVYgGRVGsxTAwlrKv4dQkOiRpOx24i6wfars++lIqM0/lgvIPIAwZB8bLT46mBo1c5BvY7GDwjx2VF/bOvhjpBe9snunQ8QBPG8KnG3WiPIlezKYCi4sAI027oPd8oP38UPzbAVXQKbC6TxAGqOQdFp8/Bbur2+rTLaNFpPE0xqniDteeKzuf8A8QswDh7Or7Lqymy9ubgU5uXwJqPyZLEZPVYCSx7QNw6nVt4HRDh1H7pMpxhpvlpDhx0mfUbj0XqPZvOsyc0OqYh1SeD2UiPCzQiOYYXD4kBuIptoVOFakCGT/wDIwfMLuTXZnFPoydDtYNIkgdCQD6FckxX8Ny17ho4/he6L3BbAiOUeg2XLbRnFnp9JOJUbClJVVkFIQprkqbUcusxRIHLi1NLrqZgWNhKJmO01Q0qtCq2BOqkZMA6o038SgWOojSC6QXDha4kEX2gjZajtfhg6iBElpDh4ggj4hZ/O6OtrvwkFsjqSA8esLzs3uZ7Pp/YgBjSNM3dyHLhwNylo1SKdWPwtLfOb/GfJJr7rem3iB3Z9QfJQ4AHRUB/E2fDvXHxSvBQ+yxlWGL67o2awF3h3GAfE+iTPKoc1zeABHiBYol2Tphzax/FDLbSAXgjzlAc8cS8jhMcuNhfYiNuYXVcjbpGwyOp3KZ6N+IWra+QspkrYpNHQIzhcZB0nyWJjAgCkxmVUq7NNRoO0HiCNiDuD1UjGAqzSYiWjgNTp4miYY+nUAdq0VmlpMNDQ1tRlmi0yWkzN1YdnDdIFbA1QQ7UfZtp1Wl1z3SHSRMbgK7i6MhD9NVp7rjHJM5Gccb7VA3P6LK9GoyhhqtKo8d2q9rWBpc8EmztUhotbpIupsvyV2Ho6atQ1X27x6bIvhaTidTyTCE9ps7bQpvqv2Fmji4mwaPNZLejGoxem/wBmC7cY6arKDb6Brd/U6zR6aj5hAf5aIHEkT8T9IXUnmpUdUqGXOJc49TwHTYBS1Gm58/Af2C3rRPfJ8g5gKMtJH4bePE/NEqMQB4wfofVQ5AzVSAaLj4z/AHV5uHiw907dFNJ7KkHckxQIDSbttB4haDDO0w2TG7T9JWJwuIhwDu6fwu4Hz+h9Vp8FjwBpcI5cp/2/ofJYZRczjCh9IuAmJdYHcDkN+JXnOevYbOi7jpIJt4i1r7C/LkfUHNJpksMxfqPHpPzXn3aShTqVA2q3TqIh7Bpe0kwJB7tRs221Cd+KrwshzrYLoFzBBAE8uPgeKE4uPbNHM3HB45Rwdy/Xc/h8LDdLagfFoLSJgxdl/CWkkc0FzbCH2zLb7cQCNxPHbx9FQyV9HqnZ+g32bfBLn9FuhLkbDoHgPkmZ6TphYEuiphe0FamwMDjAsLrkNhct4I7mzYMSkprVxVZ5YqjqFOUdRccQlWKRVdS64bPpKCWkOgrYOzogwDf9rn9ECz8hskD3g0Dq4yLegv0RTMcewPvLoEBo3cZk+Anj0QHMXuqOuRqJAa3g2evz8F5eSVtnt4YUlYBOGJNht9N7/eyhbWDLk2kDiZaQQY5/si2Y4P2TYHJwmN4MG3jPxQLGt3nn05fqhXwMb8oIZHiqNF721XnQ5pYSARGpzSDM84uE/OcA51ZuoB4/BUBuQIMOPGfPZZ3MGubTMjYD0EG3kfgiXZPE1atNxM6GOa0TtLjBA8iCicWlyMjJOXE2GXtgAK4+jKgpNV2klocPw+KczqEWwmYtdxQTEugIYMSWmQYRJnI39N7SuNNvKVjcN2hOxkK5U7VsY0kzAuUaaOYdzGqylSc5xAAEkngF4Z2q7ROxdaRIpNkU27TzcRzPwHiUW7R9uzjXBjAW0WmYNi8iwLgNgNwOcHgsc2rBnyaPqUyMaJMk1LroKUGjSR5n9Fdp0jYeKGZS/ebyCVoMDSl4joR5yUE9DMe0X+yuI0OLDaCRHxELQ1KJb3otOqeUm4Pn81ncQNLxUDS2O7U5Ag2d8YK1mW1fasjjBHqp5bY5aRUq0mkCececK7QrRAdcEWMb9D9/tQwommA7gXDhuCGlWmOvHLTflIEn1g+ZQmmmy8ObdskDh0+oQ3tZl7DSFamwaQe+JINMke8zTwnh1V+lUcKcjcfTcfVWJBsfdqAjwJn6/VMg+LsVOPJUeeaNRJINy6YbI1c7xBM/E8FBTw012s1bXGuQ+Sfdk2i4G82EbkIxWySqXvb3oggPIIAcAQHWsJ5DYk25UfZCjiA1pmo43c50GJJIpsPWO9uekCbmzz2tHoWVYaG/RUu0LQAiuXHuoP2id+64zwA9K5LbmuTATUtKVI1KqTzRCoqilUVRaciEIZSxD65IlzQCRAg7OIE+QnzRQKjl5FIv6vfA6ktKlz+L6L/Tatrsp5hQbSabEku48IAuRtuVUwmEc151iHOENn8EEOv1MfJLm4qOrBpnW7VpZsNQpF4k9Yi3MIli3MfhWVmEy5rXSTuCASSTtB9NlC42214PRUqST8mX7RZkC8BgGkSB4xe/Hj6LIUcQamJa07F4tzG+0dEbawvD6ZkGCWk2B0nUC3mTJ9VncRh3MqCpdsEECSJPJpHVFHbNlpFjtZjGlzmNi1ifn5fstF2SwejC0wd3nW7zuPQBqxGKw7nvDi5vekuBcAbzNuP7Lb4TPKbWMADjaBpaeED9UeSLpJC8UlycmaOkLq2xqztPtJSabioP+BRGn2kw7oAqCSQACCJJsBcblJ4SXgoWSL8kmOrXQ9wViqZK5tJCOK9KmqWfuAou8EXcwALzrF9onV3uaTpY8wy235SeN+P0Rwg5MVkyqC2CKXcBPHl0H2PRJiaf4hcG4+oUtegWmDvx8uvFMwlQQWumJsRw8FVVbIE70Oy+sG1AeE/A7/X0WpwL4ePIeSzBwfERHMcEcwVQOaA7hYwdoO4hJyUyjDa0bbLMSxxfTeBcGZG4j79Cm0nHC1NAOoSdLjxHBvUgBDDRMNc13ebBDh+Js7gfTmieZYym7ACqBuW6Z/OXD9CpqvRS3WyfF4hty0aZuR1MyQn5UdZBN9QdqH+28/EgeSC+1LmxudNx1P8AZHuy0vYIHAiP6ZFvFDQTNLRfBv0+FkuLfIcGm7b6SYI68oPNUvawIPC3jcfREZpEglwB3F4PlF9kaXaYpvpoo4nG0qhayoS1zgC1x2k2ifWx52IlZrEUalPFNY8mNTiGuBIjSzTp4R7x89wjeKy0VGPDSNTCQydiJkX2mJHn5KtlTzUc3D1x32waLzuCLGmehkkTtMclRB1FMkzLdGtwZ7oQLtG/vhHKQhqzeeumo0JydiX0QABclC5MBNG1OTWpVSeaIoqilKqY7GU6TS+o9rGj8TiAL2Avx6Ljl2KVTyalNWoTuDboCGkR6lCqnbigWPNEOq6eQLQ4l2hoH4ru1CY/A48FRzrP8bTcP5dlJpe3VUNTvaTA0htx8ipJtOaPSxxaxs0mfN9nUp1fyOpPMCbNfof49149Fme1mZDBuLaLqVWlUf7QNNRrRSLna3tceLHPAdG93cLLMZpjs2rQKlcaeIGhoEnYaW3tHFBn5A0Bz61U1C0Ekgzt1uSucE2wlJpJD847Z1ahu4OjZtMaaYINiLanHxsp8uY6qxr6lzIMbfBVcJkYbUiJcBcbgE3jr+yP02Na0AgxEGOX3Pr4rlFI7k35ATsI4xE3JO0wCbE9I3REHQNTtRHutALWmBuTqIA5+asmo1p30tO15J6k8VaOGZVaC0iYHEgjjuD4IktmWUcHjW1DabGAO6+epLCY+5VnB4c1MRTnanqfbaw07+Lwf+JSvwIpt1xcG5kcjcwL2lE+z+FLWl7h3nx4honSD1u5x6uKDLLjEZhjykXdJlSl0BTNpKrjnQLKE9RAfOczIEBYDFGKgdyOo+RlbTHYYmSgDMnc8ucGFwaNToFg3UBc9S4CN72lOxOmTZ1aErey/wAwuBc5zKbqPAAl2l5Pk0wg9WnwG5RbEAPqlzDLWt0CRExuY4X1WVarRABi54n6BVM88qUccaZif0RbC5ywAtI06iDqAkW2223Kz1akZJS02uGyBwTGRySRvMNj9bQGOEt92CIubtPLb4q3UpVHUqNLTEkvIBkS50AxyBkx06rCYLHup30Azv4fTcrV5V21w+poqB7A2LgaoIO4OoO9B5KeeJrrZXDPF96NlQyUUqtFu4cPe6gbevqrvZxul5LQACX25Q626rsz7C4loNGuwvaQ5rHO0OBG8NdB5+qMZU8DSfEzzDxqn1Dh5JElTodGVqyXMmwCdjv0kcvghue4NznU3Uw2S4TqEyIGog7tdHFG8VTY6mZJngI+7KnSaXlsbhs+ZAEfBFFtMCaTRVwtdrnOaPegEX4x3Tbnt5KGjVBeCDIm4NtLhdwM95s78rINTxnf9oAA5rjrBBEjVpNptsBx4IvmWoOFVnebUgusXAkxEieu8bE8k1ri6FVzVmp/mtTdXr481nM3vUBU2W5jLRaJtHLoZTcVTkyL9OKdBiZxohBC5JC5OEGialSBcqjzSrj8eKQk3MEx0aJJWMxeRjEVfa4lxrH8LHnTTpj/AGUxv4kyiHanGf5jrwGhjfAOc0uPoShP/ULAJpsNTVMOJABAO+o8CfyiLFImyzFBJWFKmikzVZtNg7oY2NTztA6bBZ3FF9VznkOvuB3QBwHCU2vmWIqkucGNiQBqLgPAaR80jsM9xAfVcZ3DO42w4R3tyNylRju2UylqkLp0/hYDzcdRj4Qh2bYlpaG62ukhukR+IhsETtdWv8OY4uJbIaGga5deXSTqJ6X8FX/w0Bwe5okbW2RgFoUoeXjiIXVQSLb8E8NIHimveuMAWLAdOqQ4T3TpPoYlQYXMahJYKj7RYhhGktERLd51T5ItjsO07+vkhGAws4lo/M0jzaR+yGXQyG5JBLTVeAC4lsiRDBN+gC3GFw8NHgh9DANDQPBGHbABRSk5dnpxxqPQ+iyVVxWFJMq/h6cCE6rRQh0Z/E4MQfrYeqxWOx+s62/6dMltIRGurEe0IP5RJE7W2MhantnjHNa2hTMPqzJ/LTHvE/fA34HD13SQGDuNGlg6cXHq43PlyVOKFLkQ+pyW+KI6FXTvx4W+CmqmwlPbhg0an78AoXMLinEhX9nqdA3P90/+VI3EIhh8lkS6y6tSaDpa55PGXahJtaZWnFJlKFMGB3vAO8lZr0HAC4828P8AjHBPp03/AJGnzj5grKNI6OS0zDm6mHm0z8HL0fstmY9m1hfqNOJJbFjaY4+XMrCUqrQYexzYi4E7/wBJPXfkjOV5g1twdbbyLG2zgCNrSlZIckNxT4s9Lw7faOP4dG95adojmFVxbnUKjSQNF9RvADtpjhOoeiH5TmZpkAHUIlpN5+xyRz/EG12gkQYhwPJ35mne4mDNpUq+Sx/CBGYZfTquJpke0/KS0apE907Ols8iZUOTgsHsK7SGOJa3XHdM2BIsAZttt4pcThnOgaNFRtgDJaRvNN3vC4mCYue8qJx+KlweZHB2xEfhLSLjfqJTZICLCtbAGi4tiBNjz435HoosU/Y+R+/vZX8JmhLNNUahsHfiEbAjZw+PyQvH2d3YLeMEm3ncI8YvL0Se16rlSDilTyQ1oTguXKo80837aXqVgbgm4Pg1CT73kB5XXLkh9noQ6Rao+6fH/wA1Zd7w8D82rly40Zg/eq/1t/8AzYosbw8Vy5YcdX2CqO/RcuWnFXH+6qOVf+qo+D/kuXIJ9MZj9y/J6DhkWpt2XLlAz2CzSCbWCVcuRzPNO05nE4ieFNoHQGo0EDpCD4AXSLldD2o8fJ72PxvvJcAL+ZXLkQAWq7eiC4Ef5jvErly44L4sd9qtMHfP9Lfm5cuWnEdIe/4/+LUFxph7SLEucCRYkDVAJXLlhxosFVcKlIAkD2NMxJiRsYW/ww2PEtEnn4rlyj/sXL2BB/vDz/7AfndVc1pi1hx4LlyYgWU42QvFe8uXIkDP2j2pVy5NJj//2Q=="/>
          <p:cNvSpPr>
            <a:spLocks noChangeAspect="1" noChangeArrowheads="1"/>
          </p:cNvSpPr>
          <p:nvPr/>
        </p:nvSpPr>
        <p:spPr bwMode="auto">
          <a:xfrm>
            <a:off x="1730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2" name="AutoShape 6" descr="data:image/jpeg;base64,/9j/4AAQSkZJRgABAQAAAQABAAD/2wCEAAkGBhISERUUExQVFBUWGRUXFhUUFBQVGhYXFRQXFRgXFBUXHCYeFxwkGRcVHy8gJCcpLCwtFx4yNTAqNSYrLCkBCQoKDgwOGg8PGiwcHCUpLCwpLCkpKSksKSkpLCwsKSwpLCwpLCkpLCkpLCwpLCwsKSwsLCksLCkpLCksKSwsKf/AABEIAMIBAwMBIgACEQEDEQH/xAAcAAABBQEBAQAAAAAAAAAAAAAFAQIDBAYABwj/xABBEAABAwIEAwUGBAQFAwUBAAABAAIRAyEEBRIxQVFhBiJxgZETMqGxwfBCUtHhBxRy8RUjM2KCFrLCNENjkrMk/8QAGgEAAwEBAQEAAAAAAAAAAAAAAgMEAQAFBv/EACcRAAICAgIBAwQDAQAAAAAAAAABAhEDIRIxQQQyURNhcYEUQlIz/9oADAMBAAIRAxEAPwDa0QpYUdJSlVHnsRNcnJrloJWqbrmBK9c1LGDXq1hQqrlcwoQMdAJYYJ+M91Jhwlxx7qwcjFZv7yoaVZznFAPVShV1GEpjExdKfSoalPRoB3ugnrdFaeADWwbm33H680LYaVgQZdrNpvF7b2RbKMN7OA6JA6qWWtIJuRxMfBWqNIG43+ngsUjXAO4ItIVw4ZsbIRQ7olEMPjbXTVJMW4tC/wAo3kmYrAt0q00ykxXuo0xdGNzHBtlU24FqJ5huqrE5EkuxrcA1JVy9sK2wJKmy5gx7PP8AtVgAGlYQUbr0jtQJaVhPY3U+Q9P05FTw6t4fCQQU6jRPJXqOEceCVZY1EO4OuNAlU8cBqXYfDuhWRgJ3TJStCI1FlFqmawlXG4VoUrXAckuht30CX4czsuRF9UTwXLgeMj0KipVHSCeVceGzkjkqRy0ErP3St2SP3SjZLGjCLq/h2qgDdEcPsgY3GEcOEzNPdUmHCjzX3Vg5Hl/aJ59sAOqt5PSLSC4WPA+t/v6J2NwWqqXEHSBw3J1gWRfDUG0+ZPAcbmSTzjmkydBwi2WaWHIu4mN+A2MRbhxS1cZ9fv8AdNNQuvw4W49OqgOEn33EcoEk/wBI+qS2VqNERrEn5T9Fco4kgcfEN/e6gpNptmI6kuBPnCnGIAMzIPEfGyywqKOJzl3tBcgCe7zNh849VdpZyxoM98jhvfkOZ6KhmtNpOtouImBy4dLqPA4ygIEwehaPG8WC2zqD2B7Syf8ATqD/AIOWgp49tRqzeHdT4Oa3q5wn1RLDUHe8wioBxY4OPmtUmugZQT7IswwhmeB4od4rQtcCOA59fEcFTx2B4g29Y80+GW9Miy4KVoHhR1TZTlqr1zYqmyKqZj+0hsVl8BhtRWh7TVd0Fyk3SshZhYYw+WiNlcp4FTUHWXOxQCSPcmPZhQFDWfwCSrmIhOyyHmTx2XBQV7BuKc/g1UqzK28LfUcuYZTv8LZHBbwKo54x8Hm2mtyKVekf4XT5Bcs+n9xv8uP+QpTKdKZSKkVez5vQkprinprgttmUiu9dKbUKdTKCxlIjG6J4YWVIMEq/hghYyCoJYcKDNvdKsUEPz/EhrblY3SHJXozzobPP9TKbhsNqlzpjltt9hRYl+kan9YaD5X63Cp1c/AJaNtOnwUUpF0Y0FnYkBxBgAAgRwA3jyj1QXE5gXEm5J4TYDkOQjqrOGwjngPcZBaBJ7s2beZvsqWZ4gta72cW30AcfOUPYRUxOoiC1oPDnPSNkmDxrpg34HeC4ePzVbK6TnOuD1JMk8fsD5rVYLLmFu3j1WMZFAd9V5kgn+3JZ7Mq9TVDZMzG4NuB5bzZeiMyYHYWTKvZAG4gHf75LkFxPHcXmGIaYOoAGIkkkxvJN9vC60HZrtjSpOGusWusA4NmOmum0ekwtbmXYxr2kEb7n9FhMx7GuovJY2R9EaafYuWOS6PXso7YUq1nPa8/mZ73mz8Q+KPVWamamEO8NnDjHI9F88YXPH4d2n2bRe7iHk+QaQT+y9F7LfxEDSwVLsdAFQatJPEO1Elh8SesLnrYrvSNZWaIkcdkPxLrcPREcwoOltWh36VQ95u+m9yPOeoVLFtsf0uFXjnaIM2Pi7MF2pbugWTuutF2iZIPPl9/NY/DV9BB+91uQLFo2891ZjNs1LTCJU8xlm6y2d1SSlIYyR2cOKJZTn2ncrNYek52yt/4dUF0RsJcWegUe17TsfVTO7VNje6wOGpuVwgjggbZ6EPoy7Nh/1cFyxwqFcs5SHfTwHstJSSmUk4q8+VFlMenJr1xhWqJAU56YShDY9lS6KYVB6JujOHMCUtjsZdfXDGyUBzHFNpw6p7xmGi5HXxNlfr4i2t2w90dBu4hY3E5kHl1V14kj5j4k+ikyz8Ho4YeS/XpMdEm5/C5wEdSPBdh8CASW6GxclrWud4lxsFn8pe+q8yYJu917NmLn5DeR5oxnePFKjpZtE+Q3c48Skj2t0Ce0HaAyWU9TjcagCb8oHD0WboVH6wHHU8m1/dMRYi1hwHMnxA47OyD/AJbWgvs4mSd9r8Om1zZHuyXZ9+vW4uJ4kkk36lE1S2ZF8nS6NxlOXu0i56k7rR4bBhqrZbQDQAizaaAqSFpv8FYFQKEYdKaKJM3QtQAqjicva4GQCrKR4MLDjzPtn2YbpLmi915jhcW6lUdI1MJh7DIB6iPdcODhcL37OcNqaQV4jnlAU8RUZH5nerfv0RwfgmzQ/sj1b+GvaiGik55fTdYF3vDgNR5iwniIK2OZ23uDsYG33wXh/ZnFmk+mZsSAfp+nmvassxftqek7gW68v08YWRnxlXgXkx8o2uzE9paJLSWmYlwPKLkEeAt9F55mZGq2xv4Te/r8V61ndAi4kumLTsSAZHPYeS88z+m32t6bTJLgCHNLrNAu0hrjaIIkwqZS0Jwwt0B6FV2ndR1wSr2Cw7HzAcLbgh3EfhgfNWTgIvZw5jh4jceaC2W/RiU8so7BGgBpUNLDgCQoa881jbNWCLJxpT3MBQd9chXMPiCuUgc3plCNotfyq5TsfZKmHnWz1KkE4pKScVYeaNCa9OTXrjCs9RvT3KOohCYuG3RWmZgE90XPU8kJolJVqy1znOLGNsI3ceQU2WdaRd6fHatlzPcY0UnX3EfovN8RWe6i1jd3GB17xgnyRjNa+oGBHIEyfKxkrJ4rMH03XgEW0gyYNrkGG7fNRSbkz0oRUEazAPbRYGA2F3ni4xw6D73UePw78QPZNID6s3uNLRbcC3z9EHwmL7mo3mCOs8T5qPBdqKmHe6sKYqn3Q0uLbC5MwZuVy7CcXWjX9lf4J02Q+u6nUIggBryBG0S4A+i9Gw/ZbDsaA2nTEDcU2z8ZXlWXfxYx9UgMpUabf+Tz5zELQ0u1mMIu/wBGgKhzguyeOHI9rRs6mUUmOa2Yc8mO4DsJM6YhU88IwzGkkHUYESzhP+4fBYnMP4gY2lcPn+pgP0Wbzf8AifXxAaK1IPa0kgsp1KcHYkkvEiJ4LU4y6RvDJD3PX5PRP+qMO33nvb4s1D1Aan4PtRhK3+niabo3BlpHC8iB6rzHDdqWuNqTwJAMvjgDYFh1biwMwrOXYSmHS1oBPDgb8kuVLtDocntM9VZDhLSH/wBDmv8A+0lcXxuCPEELKY3KqbKestjqLfJZPE55iqbop4l1Jkz7znuPQSYA8ECpjW5L7no2YBpB2Xhfb4AY1wG+kfMhbNnaFz7OeHnmWt1epmFi+1mh9dz2h3tGhvtNThBa6NJZ9RbzRRWxWWT47RHhXHS0Df6xHzXrvZvGHS3mJ8wQCR5j4rzDI8JJk/fX1j7C9AyeqBEdD9EjI9jIrQe7R4UVaWtvvDa8XiN+Bid15jnDH90kNEz7RgJbPegOjcEyOoJXp7Tra5h4yBPB24+hWBz+g+mPd1Pa4xMDQDYyDY2tI5DmnxlcaFRjUzO4nEiC6ZMumJA7hkXdcEgg+Ld7qTC5hJmdLtjyI2iOFrRcFV34HugNiCS7z20nnET5tXUcNpRbL6TQfNMOaC3lMC884422g8lWq0EuDkDmJ+PMcjsrOgkdRt4ckQC0wNicLCjpmCiGMag1bEQUK7M9R/zDTKtlyEtzBcnHiHudJOKbTTirDzhpTHpxTXrgSq43THpzk16x9Bi4ZkmOkeZWbxGNPtGUHW/ziT11ANA8rn0R2niiHaWiXknyi10D7U9najmmtra2oCC2Cb3iNl52R8nr9nsYI8FUv0C87x+mu5vdABsNYtI5brN4wy4u/CAfO03HKyNYzCF7zUqadR3sLEdd0CzmtpBbsTFtyAdp8ZH2UpbeiiqWw1kjNWGDnG0STtzG3Dgq2WYKzw7cH5/2RTs3gv8A+JgOznHp3dRP6nzU9DDNY53WRHDfdLlplGPaF7O5eA4ytZTwwhBMvZDrLQ0X2WoMrVsvDrFUXZGR7oHotCxo4q3RaFqOaMVUyEPgOaLGRpsQ7mCFawuQRUa64a2DHEm+/Rais+m3cp1LDzwN+iNAcfkh7R5eX4XuwDaSeX3C80rdnKpNnta68iS6eXeAB57EcF7MMLqpFpWdq9nGOMhE3xF1ytHlNbI8Sxzf/cku1Em47x06TxGneVju0FU/zj5/C5rf/qAD9V9A1coawczzXgHaqnpxtfl7Q/GDCOD5MTmjxivyarJ6gDiP9sjyvHzWqyyrLfC89FjMlq9+meMNHzB+a02Xu0lw2EHyv9LjyUc1spj0bpjO61w43+wgnbLK/aMFQDvc4G4EEHxHH4FHckrasOwEbCJiePTgrD8IC0ixa7zA5EesX4Epqa0xO0zyN1EaXEcDJ6HYkdCCPPoFSq1QFts2yrQ51gJ4OgkEG4njzFlkM4aGkiW+H7aYVCVmL1XHsmwdcFpvFx8j+6mOLAO6H0aPdGkwCJ4+HHhIPFDc0qFkIuLC/lRDGKxQIWdxUuJhM/nSRuinZuiHvusUXYGb1SlGkChl1b8pXL1ihljNIsFyZR55rqaeo6SkVZ5w1yieVISo3LjEVikcnOTXIX0MXZSyB8vqOO8i/QtDvmSrucURUpvLzpAEjjBGxPPwQnJj7PE1GGIMOHhB/RDe03aKSWt90fHr+y85OoUz2OPKdr7GTzbFPadTj3raWTb+t/0bx48kFweHc+qXEy6bneY6dZRTH4ae+878Nz08E/IaI94iwBPC4YNR+JaPJAnSHONs02CJGEpxs3U0ietr+vqqpzGo0w0Me2b30vYN7j8Q6hV8jzEBppu20sJkbEjvT6hDc6w5a9rg6ACJMmIF5nilVsfF6NplFbUQjpfCy/Z5pAbeZ/vC01VtlyGIR2MhROzSFFVoWMbhBsXnVPDVxSqMeS4AtcGkzeLHx4LUmwnOg8Wvs/dwMxwPRLU7bua4NNF4/wB0NIHxn4JKPaClpHdeJiO6dyAQPQqljMzoPsCW+QTEDt+LNRh+17NIJtbw+Crtzv8AzjEhrgDB4HYoJlow8iXgmeKXNX6aoI25jqsk2Ykk+qNFjsQHNXzd2iq68VWPOs/0Di0fJev552k9jh3v3IHdHNxs0epC8dFMzJubyepuSjxeWT+p3UUaXLaX+ZS8p8wP1WjwNSX+Nvv4rO4MEaXcrj4foUdw74eOWqRPJ2/pPwSJ7HR6NrkFbS1oOx+BgSPiieNe5sgRzB5dHD9EJwVQCLWIEjpP7hEq9AuABvAMG3ebvHVYgGRVGsxTAwlrKv4dQkOiRpOx24i6wfars++lIqM0/lgvIPIAwZB8bLT46mBo1c5BvY7GDwjx2VF/bOvhjpBe9snunQ8QBPG8KnG3WiPIlezKYCi4sAI027oPd8oP38UPzbAVXQKbC6TxAGqOQdFp8/Bbur2+rTLaNFpPE0xqniDteeKzuf8A8QswDh7Or7Lqymy9ubgU5uXwJqPyZLEZPVYCSx7QNw6nVt4HRDh1H7pMpxhpvlpDhx0mfUbj0XqPZvOsyc0OqYh1SeD2UiPCzQiOYYXD4kBuIptoVOFakCGT/wDIwfMLuTXZnFPoydDtYNIkgdCQD6FckxX8Ny17ho4/he6L3BbAiOUeg2XLbRnFnp9JOJUbClJVVkFIQprkqbUcusxRIHLi1NLrqZgWNhKJmO01Q0qtCq2BOqkZMA6o038SgWOojSC6QXDha4kEX2gjZajtfhg6iBElpDh4ggj4hZ/O6OtrvwkFsjqSA8esLzs3uZ7Pp/YgBjSNM3dyHLhwNylo1SKdWPwtLfOb/GfJJr7rem3iB3Z9QfJQ4AHRUB/E2fDvXHxSvBQ+yxlWGL67o2awF3h3GAfE+iTPKoc1zeABHiBYol2Tphzax/FDLbSAXgjzlAc8cS8jhMcuNhfYiNuYXVcjbpGwyOp3KZ6N+IWra+QspkrYpNHQIzhcZB0nyWJjAgCkxmVUq7NNRoO0HiCNiDuD1UjGAqzSYiWjgNTp4miYY+nUAdq0VmlpMNDQ1tRlmi0yWkzN1YdnDdIFbA1QQ7UfZtp1Wl1z3SHSRMbgK7i6MhD9NVp7rjHJM5Gccb7VA3P6LK9GoyhhqtKo8d2q9rWBpc8EmztUhotbpIupsvyV2Ho6atQ1X27x6bIvhaTidTyTCE9ps7bQpvqv2Fmji4mwaPNZLejGoxem/wBmC7cY6arKDb6Brd/U6zR6aj5hAf5aIHEkT8T9IXUnmpUdUqGXOJc49TwHTYBS1Gm58/Af2C3rRPfJ8g5gKMtJH4bePE/NEqMQB4wfofVQ5AzVSAaLj4z/AHV5uHiw907dFNJ7KkHckxQIDSbttB4haDDO0w2TG7T9JWJwuIhwDu6fwu4Hz+h9Vp8FjwBpcI5cp/2/ofJYZRczjCh9IuAmJdYHcDkN+JXnOevYbOi7jpIJt4i1r7C/LkfUHNJpksMxfqPHpPzXn3aShTqVA2q3TqIh7Bpe0kwJB7tRs221Cd+KrwshzrYLoFzBBAE8uPgeKE4uPbNHM3HB45Rwdy/Xc/h8LDdLagfFoLSJgxdl/CWkkc0FzbCH2zLb7cQCNxPHbx9FQyV9HqnZ+g32bfBLn9FuhLkbDoHgPkmZ6TphYEuiphe0FamwMDjAsLrkNhct4I7mzYMSkprVxVZ5YqjqFOUdRccQlWKRVdS64bPpKCWkOgrYOzogwDf9rn9ECz8hskD3g0Dq4yLegv0RTMcewPvLoEBo3cZk+Anj0QHMXuqOuRqJAa3g2evz8F5eSVtnt4YUlYBOGJNht9N7/eyhbWDLk2kDiZaQQY5/si2Y4P2TYHJwmN4MG3jPxQLGt3nn05fqhXwMb8oIZHiqNF721XnQ5pYSARGpzSDM84uE/OcA51ZuoB4/BUBuQIMOPGfPZZ3MGubTMjYD0EG3kfgiXZPE1atNxM6GOa0TtLjBA8iCicWlyMjJOXE2GXtgAK4+jKgpNV2klocPw+KczqEWwmYtdxQTEugIYMSWmQYRJnI39N7SuNNvKVjcN2hOxkK5U7VsY0kzAuUaaOYdzGqylSc5xAAEkngF4Z2q7ROxdaRIpNkU27TzcRzPwHiUW7R9uzjXBjAW0WmYNi8iwLgNgNwOcHgsc2rBnyaPqUyMaJMk1LroKUGjSR5n9Fdp0jYeKGZS/ebyCVoMDSl4joR5yUE9DMe0X+yuI0OLDaCRHxELQ1KJb3otOqeUm4Pn81ncQNLxUDS2O7U5Ag2d8YK1mW1fasjjBHqp5bY5aRUq0mkCececK7QrRAdcEWMb9D9/tQwommA7gXDhuCGlWmOvHLTflIEn1g+ZQmmmy8ObdskDh0+oQ3tZl7DSFamwaQe+JINMke8zTwnh1V+lUcKcjcfTcfVWJBsfdqAjwJn6/VMg+LsVOPJUeeaNRJINy6YbI1c7xBM/E8FBTw012s1bXGuQ+Sfdk2i4G82EbkIxWySqXvb3oggPIIAcAQHWsJ5DYk25UfZCjiA1pmo43c50GJJIpsPWO9uekCbmzz2tHoWVYaG/RUu0LQAiuXHuoP2id+64zwA9K5LbmuTATUtKVI1KqTzRCoqilUVRaciEIZSxD65IlzQCRAg7OIE+QnzRQKjl5FIv6vfA6ktKlz+L6L/Tatrsp5hQbSabEku48IAuRtuVUwmEc151iHOENn8EEOv1MfJLm4qOrBpnW7VpZsNQpF4k9Yi3MIli3MfhWVmEy5rXSTuCASSTtB9NlC42214PRUqST8mX7RZkC8BgGkSB4xe/Hj6LIUcQamJa07F4tzG+0dEbawvD6ZkGCWk2B0nUC3mTJ9VncRh3MqCpdsEECSJPJpHVFHbNlpFjtZjGlzmNi1ifn5fstF2SwejC0wd3nW7zuPQBqxGKw7nvDi5vekuBcAbzNuP7Lb4TPKbWMADjaBpaeED9UeSLpJC8UlycmaOkLq2xqztPtJSabioP+BRGn2kw7oAqCSQACCJJsBcblJ4SXgoWSL8kmOrXQ9wViqZK5tJCOK9KmqWfuAou8EXcwALzrF9onV3uaTpY8wy235SeN+P0Rwg5MVkyqC2CKXcBPHl0H2PRJiaf4hcG4+oUtegWmDvx8uvFMwlQQWumJsRw8FVVbIE70Oy+sG1AeE/A7/X0WpwL4ePIeSzBwfERHMcEcwVQOaA7hYwdoO4hJyUyjDa0bbLMSxxfTeBcGZG4j79Cm0nHC1NAOoSdLjxHBvUgBDDRMNc13ebBDh+Js7gfTmieZYym7ACqBuW6Z/OXD9CpqvRS3WyfF4hty0aZuR1MyQn5UdZBN9QdqH+28/EgeSC+1LmxudNx1P8AZHuy0vYIHAiP6ZFvFDQTNLRfBv0+FkuLfIcGm7b6SYI68oPNUvawIPC3jcfREZpEglwB3F4PlF9kaXaYpvpoo4nG0qhayoS1zgC1x2k2ifWx52IlZrEUalPFNY8mNTiGuBIjSzTp4R7x89wjeKy0VGPDSNTCQydiJkX2mJHn5KtlTzUc3D1x32waLzuCLGmehkkTtMclRB1FMkzLdGtwZ7oQLtG/vhHKQhqzeeumo0JydiX0QABclC5MBNG1OTWpVSeaIoqilKqY7GU6TS+o9rGj8TiAL2Avx6Ljl2KVTyalNWoTuDboCGkR6lCqnbigWPNEOq6eQLQ4l2hoH4ru1CY/A48FRzrP8bTcP5dlJpe3VUNTvaTA0htx8ipJtOaPSxxaxs0mfN9nUp1fyOpPMCbNfof49149Fme1mZDBuLaLqVWlUf7QNNRrRSLna3tceLHPAdG93cLLMZpjs2rQKlcaeIGhoEnYaW3tHFBn5A0Bz61U1C0Ekgzt1uSucE2wlJpJD847Z1ahu4OjZtMaaYINiLanHxsp8uY6qxr6lzIMbfBVcJkYbUiJcBcbgE3jr+yP02Na0AgxEGOX3Pr4rlFI7k35ATsI4xE3JO0wCbE9I3REHQNTtRHutALWmBuTqIA5+asmo1p30tO15J6k8VaOGZVaC0iYHEgjjuD4IktmWUcHjW1DabGAO6+epLCY+5VnB4c1MRTnanqfbaw07+Lwf+JSvwIpt1xcG5kcjcwL2lE+z+FLWl7h3nx4honSD1u5x6uKDLLjEZhjykXdJlSl0BTNpKrjnQLKE9RAfOczIEBYDFGKgdyOo+RlbTHYYmSgDMnc8ucGFwaNToFg3UBc9S4CN72lOxOmTZ1aErey/wAwuBc5zKbqPAAl2l5Pk0wg9WnwG5RbEAPqlzDLWt0CRExuY4X1WVarRABi54n6BVM88qUccaZif0RbC5ywAtI06iDqAkW2223Kz1akZJS02uGyBwTGRySRvMNj9bQGOEt92CIubtPLb4q3UpVHUqNLTEkvIBkS50AxyBkx06rCYLHup30Azv4fTcrV5V21w+poqB7A2LgaoIO4OoO9B5KeeJrrZXDPF96NlQyUUqtFu4cPe6gbevqrvZxul5LQACX25Q626rsz7C4loNGuwvaQ5rHO0OBG8NdB5+qMZU8DSfEzzDxqn1Dh5JElTodGVqyXMmwCdjv0kcvghue4NznU3Uw2S4TqEyIGog7tdHFG8VTY6mZJngI+7KnSaXlsbhs+ZAEfBFFtMCaTRVwtdrnOaPegEX4x3Tbnt5KGjVBeCDIm4NtLhdwM95s78rINTxnf9oAA5rjrBBEjVpNptsBx4IvmWoOFVnebUgusXAkxEieu8bE8k1ri6FVzVmp/mtTdXr481nM3vUBU2W5jLRaJtHLoZTcVTkyL9OKdBiZxohBC5JC5OEGialSBcqjzSrj8eKQk3MEx0aJJWMxeRjEVfa4lxrH8LHnTTpj/AGUxv4kyiHanGf5jrwGhjfAOc0uPoShP/ULAJpsNTVMOJABAO+o8CfyiLFImyzFBJWFKmikzVZtNg7oY2NTztA6bBZ3FF9VznkOvuB3QBwHCU2vmWIqkucGNiQBqLgPAaR80jsM9xAfVcZ3DO42w4R3tyNylRju2UylqkLp0/hYDzcdRj4Qh2bYlpaG62ukhukR+IhsETtdWv8OY4uJbIaGga5deXSTqJ6X8FX/w0Bwe5okbW2RgFoUoeXjiIXVQSLb8E8NIHimveuMAWLAdOqQ4T3TpPoYlQYXMahJYKj7RYhhGktERLd51T5ItjsO07+vkhGAws4lo/M0jzaR+yGXQyG5JBLTVeAC4lsiRDBN+gC3GFw8NHgh9DANDQPBGHbABRSk5dnpxxqPQ+iyVVxWFJMq/h6cCE6rRQh0Z/E4MQfrYeqxWOx+s62/6dMltIRGurEe0IP5RJE7W2MhantnjHNa2hTMPqzJ/LTHvE/fA34HD13SQGDuNGlg6cXHq43PlyVOKFLkQ+pyW+KI6FXTvx4W+CmqmwlPbhg0an78AoXMLinEhX9nqdA3P90/+VI3EIhh8lkS6y6tSaDpa55PGXahJtaZWnFJlKFMGB3vAO8lZr0HAC4828P8AjHBPp03/AJGnzj5grKNI6OS0zDm6mHm0z8HL0fstmY9m1hfqNOJJbFjaY4+XMrCUqrQYexzYi4E7/wBJPXfkjOV5g1twdbbyLG2zgCNrSlZIckNxT4s9Lw7faOP4dG95adojmFVxbnUKjSQNF9RvADtpjhOoeiH5TmZpkAHUIlpN5+xyRz/EG12gkQYhwPJ35mne4mDNpUq+Sx/CBGYZfTquJpke0/KS0apE907Ols8iZUOTgsHsK7SGOJa3XHdM2BIsAZttt4pcThnOgaNFRtgDJaRvNN3vC4mCYue8qJx+KlweZHB2xEfhLSLjfqJTZICLCtbAGi4tiBNjz435HoosU/Y+R+/vZX8JmhLNNUahsHfiEbAjZw+PyQvH2d3YLeMEm3ncI8YvL0Se16rlSDilTyQ1oTguXKo80837aXqVgbgm4Pg1CT73kB5XXLkh9noQ6Rao+6fH/wA1Zd7w8D82rly40Zg/eq/1t/8AzYosbw8Vy5YcdX2CqO/RcuWnFXH+6qOVf+qo+D/kuXIJ9MZj9y/J6DhkWpt2XLlAz2CzSCbWCVcuRzPNO05nE4ieFNoHQGo0EDpCD4AXSLldD2o8fJ72PxvvJcAL+ZXLkQAWq7eiC4Ef5jvErly44L4sd9qtMHfP9Lfm5cuWnEdIe/4/+LUFxph7SLEucCRYkDVAJXLlhxosFVcKlIAkD2NMxJiRsYW/ww2PEtEnn4rlyj/sXL2BB/vDz/7AfndVc1pi1hx4LlyYgWU42QvFe8uXIkDP2j2pVy5NJj//2Q=="/>
          <p:cNvSpPr>
            <a:spLocks noChangeAspect="1" noChangeArrowheads="1"/>
          </p:cNvSpPr>
          <p:nvPr/>
        </p:nvSpPr>
        <p:spPr bwMode="auto"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36873" name="Picture 8" descr="http://b-i.forbesimg.com/kellyclay/files/2013/12/glas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95800"/>
            <a:ext cx="2449513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User\AppData\Local\Microsoft\Windows\INetCache\IE\K7PHEAPY\11905-Blue-Human-Eye-And-Eyelashes-Clipart-Illustration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6009">
            <a:off x="7177108" y="2017747"/>
            <a:ext cx="1050159" cy="8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AppData\Local\Microsoft\Windows\INetCache\IE\K7PHEAPY\11905-Blue-Human-Eye-And-Eyelashes-Clipart-Illustration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07067">
            <a:off x="5668414" y="2484119"/>
            <a:ext cx="102870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CU-GLASS at CUHK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997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 able to overlay images  or text to our normal view</a:t>
            </a:r>
          </a:p>
          <a:p>
            <a:r>
              <a:rPr lang="en-US" dirty="0" smtClean="0"/>
              <a:t>Simple, low cost and easy to build</a:t>
            </a:r>
          </a:p>
          <a:p>
            <a:r>
              <a:rPr lang="en-US" dirty="0" smtClean="0"/>
              <a:t>Can duplicate for the 2</a:t>
            </a:r>
            <a:r>
              <a:rPr lang="en-US" baseline="30000" dirty="0" smtClean="0"/>
              <a:t>nd</a:t>
            </a:r>
            <a:r>
              <a:rPr lang="en-US" dirty="0" smtClean="0"/>
              <a:t> eye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v7b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BD73-4D65-488D-B0D5-B62170D9DA4E}" type="slidenum">
              <a:rPr lang="en-US" smtClean="0"/>
              <a:t>34</a:t>
            </a:fld>
            <a:endParaRPr lang="en-US"/>
          </a:p>
        </p:txBody>
      </p:sp>
      <p:pic>
        <p:nvPicPr>
          <p:cNvPr id="1027" name="Picture 3" descr="C:\Users\User\AppData\Local\Microsoft\Windows\INetCache\IE\NWBCQN66\large-black-glasses-33.3-4917[1]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0847">
            <a:off x="4038600" y="2095500"/>
            <a:ext cx="466077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4008120" y="2964180"/>
            <a:ext cx="655320" cy="1463040"/>
          </a:xfrm>
          <a:custGeom>
            <a:avLst/>
            <a:gdLst>
              <a:gd name="connsiteX0" fmla="*/ 45720 w 655320"/>
              <a:gd name="connsiteY0" fmla="*/ 0 h 1463040"/>
              <a:gd name="connsiteX1" fmla="*/ 655320 w 655320"/>
              <a:gd name="connsiteY1" fmla="*/ 320040 h 1463040"/>
              <a:gd name="connsiteX2" fmla="*/ 640080 w 655320"/>
              <a:gd name="connsiteY2" fmla="*/ 1463040 h 1463040"/>
              <a:gd name="connsiteX3" fmla="*/ 0 w 655320"/>
              <a:gd name="connsiteY3" fmla="*/ 1066800 h 1463040"/>
              <a:gd name="connsiteX4" fmla="*/ 45720 w 655320"/>
              <a:gd name="connsiteY4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320" h="1463040">
                <a:moveTo>
                  <a:pt x="45720" y="0"/>
                </a:moveTo>
                <a:lnTo>
                  <a:pt x="655320" y="320040"/>
                </a:lnTo>
                <a:lnTo>
                  <a:pt x="640080" y="1463040"/>
                </a:lnTo>
                <a:lnTo>
                  <a:pt x="0" y="1066800"/>
                </a:lnTo>
                <a:lnTo>
                  <a:pt x="457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00600" y="2758440"/>
            <a:ext cx="655320" cy="1463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172200" y="2133600"/>
            <a:ext cx="899160" cy="2087880"/>
          </a:xfrm>
          <a:custGeom>
            <a:avLst/>
            <a:gdLst>
              <a:gd name="connsiteX0" fmla="*/ 868680 w 899160"/>
              <a:gd name="connsiteY0" fmla="*/ 0 h 2087880"/>
              <a:gd name="connsiteX1" fmla="*/ 0 w 899160"/>
              <a:gd name="connsiteY1" fmla="*/ 624840 h 2087880"/>
              <a:gd name="connsiteX2" fmla="*/ 30480 w 899160"/>
              <a:gd name="connsiteY2" fmla="*/ 2087880 h 2087880"/>
              <a:gd name="connsiteX3" fmla="*/ 899160 w 899160"/>
              <a:gd name="connsiteY3" fmla="*/ 1478280 h 2087880"/>
              <a:gd name="connsiteX4" fmla="*/ 868680 w 899160"/>
              <a:gd name="connsiteY4" fmla="*/ 0 h 208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" h="2087880">
                <a:moveTo>
                  <a:pt x="868680" y="0"/>
                </a:moveTo>
                <a:lnTo>
                  <a:pt x="0" y="624840"/>
                </a:lnTo>
                <a:lnTo>
                  <a:pt x="30480" y="2087880"/>
                </a:lnTo>
                <a:lnTo>
                  <a:pt x="899160" y="1478280"/>
                </a:lnTo>
                <a:lnTo>
                  <a:pt x="86868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67173" y="4446954"/>
            <a:ext cx="1992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CCD display</a:t>
            </a:r>
          </a:p>
          <a:p>
            <a:r>
              <a:rPr lang="en-US" dirty="0" smtClean="0"/>
              <a:t>For text or graphics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37126" y="2000795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Close up</a:t>
            </a:r>
          </a:p>
          <a:p>
            <a:r>
              <a:rPr lang="en-US" dirty="0" smtClean="0"/>
              <a:t>Lens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92685" y="4036814"/>
            <a:ext cx="182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through glass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71360" y="1413720"/>
            <a:ext cx="21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Glass frame(no lens)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92685" y="5257800"/>
            <a:ext cx="175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The CU-GLASSES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83832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down view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v7b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BD73-4D65-488D-B0D5-B62170D9DA4E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429000" y="3505200"/>
            <a:ext cx="2209800" cy="16764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85800" y="3124200"/>
            <a:ext cx="228600" cy="236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52600" y="3124200"/>
            <a:ext cx="152400" cy="2362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12717" y="5619095"/>
            <a:ext cx="984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up</a:t>
            </a:r>
          </a:p>
          <a:p>
            <a:r>
              <a:rPr lang="en-US" dirty="0" smtClean="0"/>
              <a:t>Lens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43400" y="4305300"/>
            <a:ext cx="361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Reflective , see through glass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5486400"/>
            <a:ext cx="834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CCD </a:t>
            </a:r>
          </a:p>
          <a:p>
            <a:r>
              <a:rPr lang="en-US" dirty="0" smtClean="0"/>
              <a:t>display</a:t>
            </a:r>
          </a:p>
        </p:txBody>
      </p:sp>
      <p:sp>
        <p:nvSpPr>
          <p:cNvPr id="11" name="Oval 10"/>
          <p:cNvSpPr/>
          <p:nvPr/>
        </p:nvSpPr>
        <p:spPr>
          <a:xfrm>
            <a:off x="4023360" y="2674620"/>
            <a:ext cx="609617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246103" y="2263140"/>
            <a:ext cx="1082040" cy="777240"/>
          </a:xfrm>
          <a:custGeom>
            <a:avLst/>
            <a:gdLst>
              <a:gd name="connsiteX0" fmla="*/ 0 w 1082040"/>
              <a:gd name="connsiteY0" fmla="*/ 777240 h 777240"/>
              <a:gd name="connsiteX1" fmla="*/ 609600 w 1082040"/>
              <a:gd name="connsiteY1" fmla="*/ 655320 h 777240"/>
              <a:gd name="connsiteX2" fmla="*/ 838200 w 1082040"/>
              <a:gd name="connsiteY2" fmla="*/ 411480 h 777240"/>
              <a:gd name="connsiteX3" fmla="*/ 1082040 w 1082040"/>
              <a:gd name="connsiteY3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040" h="777240">
                <a:moveTo>
                  <a:pt x="0" y="777240"/>
                </a:moveTo>
                <a:cubicBezTo>
                  <a:pt x="234950" y="746760"/>
                  <a:pt x="469900" y="716280"/>
                  <a:pt x="609600" y="655320"/>
                </a:cubicBezTo>
                <a:cubicBezTo>
                  <a:pt x="749300" y="594360"/>
                  <a:pt x="759460" y="520700"/>
                  <a:pt x="838200" y="411480"/>
                </a:cubicBezTo>
                <a:cubicBezTo>
                  <a:pt x="916940" y="302260"/>
                  <a:pt x="999490" y="151130"/>
                  <a:pt x="108204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flipH="1">
            <a:off x="4328143" y="2286000"/>
            <a:ext cx="1082074" cy="777240"/>
          </a:xfrm>
          <a:custGeom>
            <a:avLst/>
            <a:gdLst>
              <a:gd name="connsiteX0" fmla="*/ 0 w 1082040"/>
              <a:gd name="connsiteY0" fmla="*/ 777240 h 777240"/>
              <a:gd name="connsiteX1" fmla="*/ 609600 w 1082040"/>
              <a:gd name="connsiteY1" fmla="*/ 655320 h 777240"/>
              <a:gd name="connsiteX2" fmla="*/ 838200 w 1082040"/>
              <a:gd name="connsiteY2" fmla="*/ 411480 h 777240"/>
              <a:gd name="connsiteX3" fmla="*/ 1082040 w 1082040"/>
              <a:gd name="connsiteY3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040" h="777240">
                <a:moveTo>
                  <a:pt x="0" y="777240"/>
                </a:moveTo>
                <a:cubicBezTo>
                  <a:pt x="234950" y="746760"/>
                  <a:pt x="469900" y="716280"/>
                  <a:pt x="609600" y="655320"/>
                </a:cubicBezTo>
                <a:cubicBezTo>
                  <a:pt x="749300" y="594360"/>
                  <a:pt x="759460" y="520700"/>
                  <a:pt x="838200" y="411480"/>
                </a:cubicBezTo>
                <a:cubicBezTo>
                  <a:pt x="916940" y="302260"/>
                  <a:pt x="999490" y="151130"/>
                  <a:pt x="108204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648200" y="2165449"/>
            <a:ext cx="515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</a:t>
            </a:r>
          </a:p>
          <a:p>
            <a:endParaRPr lang="en-US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42731"/>
            <a:ext cx="2157372" cy="176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 bwMode="auto">
          <a:xfrm>
            <a:off x="1062996" y="4343400"/>
            <a:ext cx="326514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343400" y="3040380"/>
            <a:ext cx="0" cy="12268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027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v7b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BD73-4D65-488D-B0D5-B62170D9DA4E}" type="slidenum">
              <a:rPr lang="en-US" smtClean="0"/>
              <a:t>36</a:t>
            </a:fld>
            <a:endParaRPr lang="en-US"/>
          </a:p>
        </p:txBody>
      </p:sp>
      <p:pic>
        <p:nvPicPr>
          <p:cNvPr id="3075" name="Picture 3" descr="C:\Users\User\Downloads\IMG-20160614-WA0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6" y="19050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31871"/>
            <a:ext cx="3733800" cy="306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48200" y="5486400"/>
            <a:ext cx="3144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Video link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://youtu.be/i2lpo0DHaWA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37891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6D853A-B25B-40F9-909C-A569D4564EA8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000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Computer vision (3D)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The mathematics</a:t>
            </a:r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76095D-D496-479D-91D1-DD00BC6D1154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000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>
                <a:ea typeface="新細明體" pitchFamily="18" charset="-120"/>
              </a:rPr>
              <a:t>3</a:t>
            </a:r>
            <a:r>
              <a:rPr lang="en-US" altLang="zh-TW" smtClean="0">
                <a:ea typeface="新細明體" pitchFamily="18" charset="-120"/>
              </a:rPr>
              <a:t>D vision processing 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Projection geometry: Perspective Geometry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Edge detection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stereo correspondence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1AF087-9A44-4A4B-BDFF-62F917D295E3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000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smtClean="0">
                <a:ea typeface="新細明體" pitchFamily="18" charset="-120"/>
              </a:rPr>
              <a:t>Basic Perspective Geometry</a:t>
            </a:r>
          </a:p>
        </p:txBody>
      </p:sp>
      <p:sp>
        <p:nvSpPr>
          <p:cNvPr id="39941" name="Freeform 3"/>
          <p:cNvSpPr>
            <a:spLocks/>
          </p:cNvSpPr>
          <p:nvPr/>
        </p:nvSpPr>
        <p:spPr bwMode="auto">
          <a:xfrm>
            <a:off x="304800" y="1871663"/>
            <a:ext cx="1841500" cy="2962275"/>
          </a:xfrm>
          <a:custGeom>
            <a:avLst/>
            <a:gdLst>
              <a:gd name="T0" fmla="*/ 2147483647 w 1887"/>
              <a:gd name="T1" fmla="*/ 2147483647 h 2280"/>
              <a:gd name="T2" fmla="*/ 2147483647 w 1887"/>
              <a:gd name="T3" fmla="*/ 2147483647 h 2280"/>
              <a:gd name="T4" fmla="*/ 2147483647 w 1887"/>
              <a:gd name="T5" fmla="*/ 2147483647 h 2280"/>
              <a:gd name="T6" fmla="*/ 2147483647 w 1887"/>
              <a:gd name="T7" fmla="*/ 2147483647 h 2280"/>
              <a:gd name="T8" fmla="*/ 0 w 1887"/>
              <a:gd name="T9" fmla="*/ 2147483647 h 2280"/>
              <a:gd name="T10" fmla="*/ 2147483647 w 1887"/>
              <a:gd name="T11" fmla="*/ 2147483647 h 2280"/>
              <a:gd name="T12" fmla="*/ 2147483647 w 1887"/>
              <a:gd name="T13" fmla="*/ 2147483647 h 2280"/>
              <a:gd name="T14" fmla="*/ 2147483647 w 1887"/>
              <a:gd name="T15" fmla="*/ 2147483647 h 2280"/>
              <a:gd name="T16" fmla="*/ 2147483647 w 1887"/>
              <a:gd name="T17" fmla="*/ 2147483647 h 2280"/>
              <a:gd name="T18" fmla="*/ 2147483647 w 1887"/>
              <a:gd name="T19" fmla="*/ 2147483647 h 2280"/>
              <a:gd name="T20" fmla="*/ 2147483647 w 1887"/>
              <a:gd name="T21" fmla="*/ 2147483647 h 2280"/>
              <a:gd name="T22" fmla="*/ 2147483647 w 1887"/>
              <a:gd name="T23" fmla="*/ 2147483647 h 2280"/>
              <a:gd name="T24" fmla="*/ 2147483647 w 1887"/>
              <a:gd name="T25" fmla="*/ 2147483647 h 2280"/>
              <a:gd name="T26" fmla="*/ 2147483647 w 1887"/>
              <a:gd name="T27" fmla="*/ 2147483647 h 2280"/>
              <a:gd name="T28" fmla="*/ 2147483647 w 1887"/>
              <a:gd name="T29" fmla="*/ 2147483647 h 2280"/>
              <a:gd name="T30" fmla="*/ 2147483647 w 1887"/>
              <a:gd name="T31" fmla="*/ 2147483647 h 2280"/>
              <a:gd name="T32" fmla="*/ 2147483647 w 1887"/>
              <a:gd name="T33" fmla="*/ 2147483647 h 2280"/>
              <a:gd name="T34" fmla="*/ 2147483647 w 1887"/>
              <a:gd name="T35" fmla="*/ 2147483647 h 2280"/>
              <a:gd name="T36" fmla="*/ 2147483647 w 1887"/>
              <a:gd name="T37" fmla="*/ 2147483647 h 2280"/>
              <a:gd name="T38" fmla="*/ 2147483647 w 1887"/>
              <a:gd name="T39" fmla="*/ 2147483647 h 2280"/>
              <a:gd name="T40" fmla="*/ 2147483647 w 1887"/>
              <a:gd name="T41" fmla="*/ 2147483647 h 2280"/>
              <a:gd name="T42" fmla="*/ 2147483647 w 1887"/>
              <a:gd name="T43" fmla="*/ 2147483647 h 2280"/>
              <a:gd name="T44" fmla="*/ 2147483647 w 1887"/>
              <a:gd name="T45" fmla="*/ 2147483647 h 2280"/>
              <a:gd name="T46" fmla="*/ 2147483647 w 1887"/>
              <a:gd name="T47" fmla="*/ 2147483647 h 2280"/>
              <a:gd name="T48" fmla="*/ 2147483647 w 1887"/>
              <a:gd name="T49" fmla="*/ 2147483647 h 2280"/>
              <a:gd name="T50" fmla="*/ 2147483647 w 1887"/>
              <a:gd name="T51" fmla="*/ 2147483647 h 2280"/>
              <a:gd name="T52" fmla="*/ 2147483647 w 1887"/>
              <a:gd name="T53" fmla="*/ 2147483647 h 2280"/>
              <a:gd name="T54" fmla="*/ 2147483647 w 1887"/>
              <a:gd name="T55" fmla="*/ 2147483647 h 2280"/>
              <a:gd name="T56" fmla="*/ 2147483647 w 1887"/>
              <a:gd name="T57" fmla="*/ 2147483647 h 2280"/>
              <a:gd name="T58" fmla="*/ 2147483647 w 1887"/>
              <a:gd name="T59" fmla="*/ 2147483647 h 2280"/>
              <a:gd name="T60" fmla="*/ 2147483647 w 1887"/>
              <a:gd name="T61" fmla="*/ 2147483647 h 228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887" h="2280">
                <a:moveTo>
                  <a:pt x="360" y="636"/>
                </a:moveTo>
                <a:cubicBezTo>
                  <a:pt x="299" y="677"/>
                  <a:pt x="325" y="703"/>
                  <a:pt x="264" y="744"/>
                </a:cubicBezTo>
                <a:cubicBezTo>
                  <a:pt x="238" y="783"/>
                  <a:pt x="205" y="800"/>
                  <a:pt x="180" y="840"/>
                </a:cubicBezTo>
                <a:cubicBezTo>
                  <a:pt x="146" y="894"/>
                  <a:pt x="137" y="949"/>
                  <a:pt x="84" y="984"/>
                </a:cubicBezTo>
                <a:cubicBezTo>
                  <a:pt x="58" y="1023"/>
                  <a:pt x="26" y="1041"/>
                  <a:pt x="0" y="1080"/>
                </a:cubicBezTo>
                <a:cubicBezTo>
                  <a:pt x="13" y="1188"/>
                  <a:pt x="37" y="1295"/>
                  <a:pt x="48" y="1404"/>
                </a:cubicBezTo>
                <a:cubicBezTo>
                  <a:pt x="64" y="1556"/>
                  <a:pt x="67" y="1708"/>
                  <a:pt x="84" y="1860"/>
                </a:cubicBezTo>
                <a:cubicBezTo>
                  <a:pt x="97" y="1981"/>
                  <a:pt x="179" y="1998"/>
                  <a:pt x="264" y="2064"/>
                </a:cubicBezTo>
                <a:cubicBezTo>
                  <a:pt x="332" y="2116"/>
                  <a:pt x="416" y="2198"/>
                  <a:pt x="504" y="2220"/>
                </a:cubicBezTo>
                <a:cubicBezTo>
                  <a:pt x="611" y="2247"/>
                  <a:pt x="721" y="2253"/>
                  <a:pt x="828" y="2280"/>
                </a:cubicBezTo>
                <a:cubicBezTo>
                  <a:pt x="880" y="2272"/>
                  <a:pt x="936" y="2278"/>
                  <a:pt x="984" y="2256"/>
                </a:cubicBezTo>
                <a:cubicBezTo>
                  <a:pt x="1004" y="2247"/>
                  <a:pt x="1004" y="2217"/>
                  <a:pt x="1008" y="2196"/>
                </a:cubicBezTo>
                <a:cubicBezTo>
                  <a:pt x="1026" y="2104"/>
                  <a:pt x="994" y="1979"/>
                  <a:pt x="1068" y="1920"/>
                </a:cubicBezTo>
                <a:cubicBezTo>
                  <a:pt x="1181" y="1830"/>
                  <a:pt x="1328" y="1810"/>
                  <a:pt x="1464" y="1776"/>
                </a:cubicBezTo>
                <a:cubicBezTo>
                  <a:pt x="1519" y="1688"/>
                  <a:pt x="1584" y="1620"/>
                  <a:pt x="1644" y="1536"/>
                </a:cubicBezTo>
                <a:cubicBezTo>
                  <a:pt x="1708" y="1280"/>
                  <a:pt x="1627" y="1565"/>
                  <a:pt x="1704" y="1380"/>
                </a:cubicBezTo>
                <a:cubicBezTo>
                  <a:pt x="1745" y="1283"/>
                  <a:pt x="1748" y="1156"/>
                  <a:pt x="1824" y="1080"/>
                </a:cubicBezTo>
                <a:cubicBezTo>
                  <a:pt x="1844" y="1011"/>
                  <a:pt x="1887" y="869"/>
                  <a:pt x="1884" y="816"/>
                </a:cubicBezTo>
                <a:cubicBezTo>
                  <a:pt x="1879" y="714"/>
                  <a:pt x="1864" y="610"/>
                  <a:pt x="1824" y="516"/>
                </a:cubicBezTo>
                <a:cubicBezTo>
                  <a:pt x="1802" y="464"/>
                  <a:pt x="1744" y="436"/>
                  <a:pt x="1704" y="396"/>
                </a:cubicBezTo>
                <a:cubicBezTo>
                  <a:pt x="1603" y="295"/>
                  <a:pt x="1482" y="251"/>
                  <a:pt x="1344" y="216"/>
                </a:cubicBezTo>
                <a:cubicBezTo>
                  <a:pt x="1304" y="224"/>
                  <a:pt x="1263" y="229"/>
                  <a:pt x="1224" y="240"/>
                </a:cubicBezTo>
                <a:cubicBezTo>
                  <a:pt x="1203" y="246"/>
                  <a:pt x="1185" y="267"/>
                  <a:pt x="1164" y="264"/>
                </a:cubicBezTo>
                <a:cubicBezTo>
                  <a:pt x="988" y="243"/>
                  <a:pt x="894" y="96"/>
                  <a:pt x="744" y="36"/>
                </a:cubicBezTo>
                <a:cubicBezTo>
                  <a:pt x="557" y="111"/>
                  <a:pt x="839" y="0"/>
                  <a:pt x="600" y="84"/>
                </a:cubicBezTo>
                <a:cubicBezTo>
                  <a:pt x="547" y="102"/>
                  <a:pt x="444" y="144"/>
                  <a:pt x="444" y="144"/>
                </a:cubicBezTo>
                <a:cubicBezTo>
                  <a:pt x="436" y="156"/>
                  <a:pt x="430" y="170"/>
                  <a:pt x="420" y="180"/>
                </a:cubicBezTo>
                <a:cubicBezTo>
                  <a:pt x="410" y="190"/>
                  <a:pt x="390" y="191"/>
                  <a:pt x="384" y="204"/>
                </a:cubicBezTo>
                <a:cubicBezTo>
                  <a:pt x="330" y="335"/>
                  <a:pt x="349" y="485"/>
                  <a:pt x="324" y="624"/>
                </a:cubicBezTo>
                <a:cubicBezTo>
                  <a:pt x="296" y="783"/>
                  <a:pt x="300" y="581"/>
                  <a:pt x="300" y="684"/>
                </a:cubicBezTo>
                <a:lnTo>
                  <a:pt x="360" y="636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2" name="Freeform 4"/>
          <p:cNvSpPr>
            <a:spLocks/>
          </p:cNvSpPr>
          <p:nvPr/>
        </p:nvSpPr>
        <p:spPr bwMode="auto">
          <a:xfrm>
            <a:off x="4751388" y="2687638"/>
            <a:ext cx="1990725" cy="3429000"/>
          </a:xfrm>
          <a:custGeom>
            <a:avLst/>
            <a:gdLst>
              <a:gd name="T0" fmla="*/ 0 w 1800"/>
              <a:gd name="T1" fmla="*/ 2147483647 h 2280"/>
              <a:gd name="T2" fmla="*/ 0 w 1800"/>
              <a:gd name="T3" fmla="*/ 2147483647 h 2280"/>
              <a:gd name="T4" fmla="*/ 2147483647 w 1800"/>
              <a:gd name="T5" fmla="*/ 2147483647 h 2280"/>
              <a:gd name="T6" fmla="*/ 2147483647 w 1800"/>
              <a:gd name="T7" fmla="*/ 0 h 2280"/>
              <a:gd name="T8" fmla="*/ 0 w 1800"/>
              <a:gd name="T9" fmla="*/ 2147483647 h 2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00" h="2280">
                <a:moveTo>
                  <a:pt x="0" y="720"/>
                </a:moveTo>
                <a:lnTo>
                  <a:pt x="0" y="2280"/>
                </a:lnTo>
                <a:lnTo>
                  <a:pt x="1800" y="1680"/>
                </a:lnTo>
                <a:lnTo>
                  <a:pt x="1800" y="0"/>
                </a:lnTo>
                <a:lnTo>
                  <a:pt x="0" y="72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Line 5"/>
          <p:cNvSpPr>
            <a:spLocks noChangeShapeType="1"/>
          </p:cNvSpPr>
          <p:nvPr/>
        </p:nvSpPr>
        <p:spPr bwMode="auto">
          <a:xfrm>
            <a:off x="4049713" y="4364038"/>
            <a:ext cx="1755775" cy="1936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Line 6"/>
          <p:cNvSpPr>
            <a:spLocks noChangeShapeType="1"/>
          </p:cNvSpPr>
          <p:nvPr/>
        </p:nvSpPr>
        <p:spPr bwMode="auto">
          <a:xfrm flipV="1">
            <a:off x="3697288" y="3933825"/>
            <a:ext cx="3279775" cy="1795463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5" name="Line 7"/>
          <p:cNvSpPr>
            <a:spLocks noChangeShapeType="1"/>
          </p:cNvSpPr>
          <p:nvPr/>
        </p:nvSpPr>
        <p:spPr bwMode="auto">
          <a:xfrm>
            <a:off x="5805488" y="2687638"/>
            <a:ext cx="0" cy="327342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6" name="Oval 8"/>
          <p:cNvSpPr>
            <a:spLocks noChangeArrowheads="1"/>
          </p:cNvSpPr>
          <p:nvPr/>
        </p:nvSpPr>
        <p:spPr bwMode="auto">
          <a:xfrm>
            <a:off x="1590675" y="2687638"/>
            <a:ext cx="115888" cy="1555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9947" name="Line 9"/>
          <p:cNvSpPr>
            <a:spLocks noChangeShapeType="1"/>
          </p:cNvSpPr>
          <p:nvPr/>
        </p:nvSpPr>
        <p:spPr bwMode="auto">
          <a:xfrm>
            <a:off x="1706563" y="2841625"/>
            <a:ext cx="3748087" cy="1247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8" name="Line 10"/>
          <p:cNvSpPr>
            <a:spLocks noChangeShapeType="1"/>
          </p:cNvSpPr>
          <p:nvPr/>
        </p:nvSpPr>
        <p:spPr bwMode="auto">
          <a:xfrm>
            <a:off x="5454650" y="4090988"/>
            <a:ext cx="1755775" cy="622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1"/>
          <p:cNvSpPr>
            <a:spLocks noChangeShapeType="1"/>
          </p:cNvSpPr>
          <p:nvPr/>
        </p:nvSpPr>
        <p:spPr bwMode="auto">
          <a:xfrm>
            <a:off x="5805488" y="4557713"/>
            <a:ext cx="1404937" cy="1555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Text Box 12"/>
          <p:cNvSpPr txBox="1">
            <a:spLocks noChangeArrowheads="1"/>
          </p:cNvSpPr>
          <p:nvPr/>
        </p:nvSpPr>
        <p:spPr bwMode="auto">
          <a:xfrm>
            <a:off x="2058988" y="1752600"/>
            <a:ext cx="264953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imes New Roman" pitchFamily="18" charset="0"/>
              </a:rPr>
              <a:t>Model </a:t>
            </a:r>
            <a:r>
              <a:rPr lang="en-US" altLang="zh-TW" sz="1800" i="1">
                <a:latin typeface="Times New Roman" pitchFamily="18" charset="0"/>
              </a:rPr>
              <a:t>M at t=1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 i="1">
              <a:latin typeface="Times New Roman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TW" altLang="zh-TW" sz="1800">
              <a:latin typeface="Times New Roman" pitchFamily="18" charset="0"/>
            </a:endParaRPr>
          </a:p>
        </p:txBody>
      </p:sp>
      <p:sp>
        <p:nvSpPr>
          <p:cNvPr id="39951" name="Oval 13"/>
          <p:cNvSpPr>
            <a:spLocks noChangeArrowheads="1"/>
          </p:cNvSpPr>
          <p:nvPr/>
        </p:nvSpPr>
        <p:spPr bwMode="auto">
          <a:xfrm>
            <a:off x="5219700" y="3933825"/>
            <a:ext cx="117475" cy="1571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9952" name="Text Box 14"/>
          <p:cNvSpPr txBox="1">
            <a:spLocks noChangeArrowheads="1"/>
          </p:cNvSpPr>
          <p:nvPr/>
        </p:nvSpPr>
        <p:spPr bwMode="auto">
          <a:xfrm>
            <a:off x="5103813" y="3465513"/>
            <a:ext cx="141287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TW" altLang="zh-TW" sz="1800" i="1">
              <a:latin typeface="Times New Roman" pitchFamily="18" charset="0"/>
            </a:endParaRPr>
          </a:p>
        </p:txBody>
      </p:sp>
      <p:sp>
        <p:nvSpPr>
          <p:cNvPr id="39953" name="Text Box 15"/>
          <p:cNvSpPr txBox="1">
            <a:spLocks noChangeArrowheads="1"/>
          </p:cNvSpPr>
          <p:nvPr/>
        </p:nvSpPr>
        <p:spPr bwMode="auto">
          <a:xfrm>
            <a:off x="5454650" y="4557713"/>
            <a:ext cx="1287463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imes New Roman" pitchFamily="18" charset="0"/>
              </a:rPr>
              <a:t>c (Image center)</a:t>
            </a:r>
          </a:p>
        </p:txBody>
      </p:sp>
      <p:sp>
        <p:nvSpPr>
          <p:cNvPr id="39954" name="Line 16"/>
          <p:cNvSpPr>
            <a:spLocks noChangeShapeType="1"/>
          </p:cNvSpPr>
          <p:nvPr/>
        </p:nvSpPr>
        <p:spPr bwMode="auto">
          <a:xfrm flipV="1">
            <a:off x="5337175" y="4676775"/>
            <a:ext cx="1873250" cy="14017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Line 17"/>
          <p:cNvSpPr>
            <a:spLocks noChangeShapeType="1"/>
          </p:cNvSpPr>
          <p:nvPr/>
        </p:nvSpPr>
        <p:spPr bwMode="auto">
          <a:xfrm>
            <a:off x="4283075" y="5573713"/>
            <a:ext cx="1404938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Text Box 18"/>
          <p:cNvSpPr txBox="1">
            <a:spLocks noChangeArrowheads="1"/>
          </p:cNvSpPr>
          <p:nvPr/>
        </p:nvSpPr>
        <p:spPr bwMode="auto">
          <a:xfrm>
            <a:off x="4049713" y="5729288"/>
            <a:ext cx="10541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i="1">
                <a:latin typeface="Times New Roman" pitchFamily="18" charset="0"/>
              </a:rPr>
              <a:t>f</a:t>
            </a:r>
            <a:r>
              <a:rPr lang="en-US" altLang="zh-TW" sz="1800">
                <a:latin typeface="Times New Roman" pitchFamily="18" charset="0"/>
              </a:rPr>
              <a:t>=focal length</a:t>
            </a:r>
          </a:p>
        </p:txBody>
      </p:sp>
      <p:sp>
        <p:nvSpPr>
          <p:cNvPr id="39957" name="Text Box 19"/>
          <p:cNvSpPr txBox="1">
            <a:spLocks noChangeArrowheads="1"/>
          </p:cNvSpPr>
          <p:nvPr/>
        </p:nvSpPr>
        <p:spPr bwMode="auto">
          <a:xfrm>
            <a:off x="6273800" y="2144713"/>
            <a:ext cx="1171575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imes New Roman" pitchFamily="18" charset="0"/>
              </a:rPr>
              <a:t>image</a:t>
            </a:r>
          </a:p>
        </p:txBody>
      </p:sp>
      <p:sp>
        <p:nvSpPr>
          <p:cNvPr id="39958" name="Text Box 20"/>
          <p:cNvSpPr txBox="1">
            <a:spLocks noChangeArrowheads="1"/>
          </p:cNvSpPr>
          <p:nvPr/>
        </p:nvSpPr>
        <p:spPr bwMode="auto">
          <a:xfrm>
            <a:off x="7210425" y="4868863"/>
            <a:ext cx="117157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i="1">
                <a:latin typeface="Times New Roman" pitchFamily="18" charset="0"/>
              </a:rPr>
              <a:t>Ow</a:t>
            </a:r>
            <a:r>
              <a:rPr lang="en-US" altLang="zh-TW" sz="1800">
                <a:latin typeface="Times New Roman" pitchFamily="18" charset="0"/>
              </a:rPr>
              <a:t> (World center)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TW" altLang="zh-TW" sz="1800" i="1">
              <a:latin typeface="Times New Roman" pitchFamily="18" charset="0"/>
            </a:endParaRPr>
          </a:p>
        </p:txBody>
      </p:sp>
      <p:sp>
        <p:nvSpPr>
          <p:cNvPr id="39959" name="Line 21"/>
          <p:cNvSpPr>
            <a:spLocks noChangeShapeType="1"/>
          </p:cNvSpPr>
          <p:nvPr/>
        </p:nvSpPr>
        <p:spPr bwMode="auto">
          <a:xfrm flipV="1">
            <a:off x="7210425" y="2960688"/>
            <a:ext cx="0" cy="17145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Text Box 22"/>
          <p:cNvSpPr txBox="1">
            <a:spLocks noChangeArrowheads="1"/>
          </p:cNvSpPr>
          <p:nvPr/>
        </p:nvSpPr>
        <p:spPr bwMode="auto">
          <a:xfrm>
            <a:off x="7210425" y="2649538"/>
            <a:ext cx="10541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imes New Roman" pitchFamily="18" charset="0"/>
              </a:rPr>
              <a:t>Y-axis</a:t>
            </a:r>
          </a:p>
        </p:txBody>
      </p:sp>
      <p:sp>
        <p:nvSpPr>
          <p:cNvPr id="39961" name="Text Box 23"/>
          <p:cNvSpPr txBox="1">
            <a:spLocks noChangeArrowheads="1"/>
          </p:cNvSpPr>
          <p:nvPr/>
        </p:nvSpPr>
        <p:spPr bwMode="auto">
          <a:xfrm>
            <a:off x="3814763" y="3897313"/>
            <a:ext cx="11715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imes New Roman" pitchFamily="18" charset="0"/>
              </a:rPr>
              <a:t>Z-axis</a:t>
            </a:r>
          </a:p>
        </p:txBody>
      </p:sp>
      <p:sp>
        <p:nvSpPr>
          <p:cNvPr id="39962" name="Text Box 24"/>
          <p:cNvSpPr txBox="1">
            <a:spLocks noChangeArrowheads="1"/>
          </p:cNvSpPr>
          <p:nvPr/>
        </p:nvSpPr>
        <p:spPr bwMode="auto">
          <a:xfrm>
            <a:off x="5103813" y="6234113"/>
            <a:ext cx="1169987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imes New Roman" pitchFamily="18" charset="0"/>
              </a:rPr>
              <a:t>X-axis</a:t>
            </a:r>
          </a:p>
        </p:txBody>
      </p:sp>
      <p:sp>
        <p:nvSpPr>
          <p:cNvPr id="39963" name="Text Box 25"/>
          <p:cNvSpPr txBox="1">
            <a:spLocks noChangeArrowheads="1"/>
          </p:cNvSpPr>
          <p:nvPr/>
        </p:nvSpPr>
        <p:spPr bwMode="auto">
          <a:xfrm>
            <a:off x="5568950" y="2300288"/>
            <a:ext cx="1169988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imes New Roman" pitchFamily="18" charset="0"/>
              </a:rPr>
              <a:t>v-axis</a:t>
            </a:r>
          </a:p>
        </p:txBody>
      </p:sp>
      <p:sp>
        <p:nvSpPr>
          <p:cNvPr id="39964" name="Text Box 26"/>
          <p:cNvSpPr txBox="1">
            <a:spLocks noChangeArrowheads="1"/>
          </p:cNvSpPr>
          <p:nvPr/>
        </p:nvSpPr>
        <p:spPr bwMode="auto">
          <a:xfrm>
            <a:off x="3113088" y="5573713"/>
            <a:ext cx="936625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imes New Roman" pitchFamily="18" charset="0"/>
              </a:rPr>
              <a:t>u-axis</a:t>
            </a:r>
          </a:p>
        </p:txBody>
      </p:sp>
      <p:sp>
        <p:nvSpPr>
          <p:cNvPr id="39965" name="Text Box 27"/>
          <p:cNvSpPr txBox="1">
            <a:spLocks noChangeArrowheads="1"/>
          </p:cNvSpPr>
          <p:nvPr/>
        </p:nvSpPr>
        <p:spPr bwMode="auto">
          <a:xfrm>
            <a:off x="1889125" y="2403475"/>
            <a:ext cx="132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>
                <a:latin typeface="Times New Roman" pitchFamily="18" charset="0"/>
              </a:rPr>
              <a:t>P=(x,y,z)</a:t>
            </a:r>
          </a:p>
        </p:txBody>
      </p:sp>
      <p:sp>
        <p:nvSpPr>
          <p:cNvPr id="39966" name="Freeform 28"/>
          <p:cNvSpPr>
            <a:spLocks/>
          </p:cNvSpPr>
          <p:nvPr/>
        </p:nvSpPr>
        <p:spPr bwMode="auto">
          <a:xfrm>
            <a:off x="1143000" y="3200400"/>
            <a:ext cx="1841500" cy="2962275"/>
          </a:xfrm>
          <a:custGeom>
            <a:avLst/>
            <a:gdLst>
              <a:gd name="T0" fmla="*/ 2147483647 w 1887"/>
              <a:gd name="T1" fmla="*/ 2147483647 h 2280"/>
              <a:gd name="T2" fmla="*/ 2147483647 w 1887"/>
              <a:gd name="T3" fmla="*/ 2147483647 h 2280"/>
              <a:gd name="T4" fmla="*/ 2147483647 w 1887"/>
              <a:gd name="T5" fmla="*/ 2147483647 h 2280"/>
              <a:gd name="T6" fmla="*/ 2147483647 w 1887"/>
              <a:gd name="T7" fmla="*/ 2147483647 h 2280"/>
              <a:gd name="T8" fmla="*/ 0 w 1887"/>
              <a:gd name="T9" fmla="*/ 2147483647 h 2280"/>
              <a:gd name="T10" fmla="*/ 2147483647 w 1887"/>
              <a:gd name="T11" fmla="*/ 2147483647 h 2280"/>
              <a:gd name="T12" fmla="*/ 2147483647 w 1887"/>
              <a:gd name="T13" fmla="*/ 2147483647 h 2280"/>
              <a:gd name="T14" fmla="*/ 2147483647 w 1887"/>
              <a:gd name="T15" fmla="*/ 2147483647 h 2280"/>
              <a:gd name="T16" fmla="*/ 2147483647 w 1887"/>
              <a:gd name="T17" fmla="*/ 2147483647 h 2280"/>
              <a:gd name="T18" fmla="*/ 2147483647 w 1887"/>
              <a:gd name="T19" fmla="*/ 2147483647 h 2280"/>
              <a:gd name="T20" fmla="*/ 2147483647 w 1887"/>
              <a:gd name="T21" fmla="*/ 2147483647 h 2280"/>
              <a:gd name="T22" fmla="*/ 2147483647 w 1887"/>
              <a:gd name="T23" fmla="*/ 2147483647 h 2280"/>
              <a:gd name="T24" fmla="*/ 2147483647 w 1887"/>
              <a:gd name="T25" fmla="*/ 2147483647 h 2280"/>
              <a:gd name="T26" fmla="*/ 2147483647 w 1887"/>
              <a:gd name="T27" fmla="*/ 2147483647 h 2280"/>
              <a:gd name="T28" fmla="*/ 2147483647 w 1887"/>
              <a:gd name="T29" fmla="*/ 2147483647 h 2280"/>
              <a:gd name="T30" fmla="*/ 2147483647 w 1887"/>
              <a:gd name="T31" fmla="*/ 2147483647 h 2280"/>
              <a:gd name="T32" fmla="*/ 2147483647 w 1887"/>
              <a:gd name="T33" fmla="*/ 2147483647 h 2280"/>
              <a:gd name="T34" fmla="*/ 2147483647 w 1887"/>
              <a:gd name="T35" fmla="*/ 2147483647 h 2280"/>
              <a:gd name="T36" fmla="*/ 2147483647 w 1887"/>
              <a:gd name="T37" fmla="*/ 2147483647 h 2280"/>
              <a:gd name="T38" fmla="*/ 2147483647 w 1887"/>
              <a:gd name="T39" fmla="*/ 2147483647 h 2280"/>
              <a:gd name="T40" fmla="*/ 2147483647 w 1887"/>
              <a:gd name="T41" fmla="*/ 2147483647 h 2280"/>
              <a:gd name="T42" fmla="*/ 2147483647 w 1887"/>
              <a:gd name="T43" fmla="*/ 2147483647 h 2280"/>
              <a:gd name="T44" fmla="*/ 2147483647 w 1887"/>
              <a:gd name="T45" fmla="*/ 2147483647 h 2280"/>
              <a:gd name="T46" fmla="*/ 2147483647 w 1887"/>
              <a:gd name="T47" fmla="*/ 2147483647 h 2280"/>
              <a:gd name="T48" fmla="*/ 2147483647 w 1887"/>
              <a:gd name="T49" fmla="*/ 2147483647 h 2280"/>
              <a:gd name="T50" fmla="*/ 2147483647 w 1887"/>
              <a:gd name="T51" fmla="*/ 2147483647 h 2280"/>
              <a:gd name="T52" fmla="*/ 2147483647 w 1887"/>
              <a:gd name="T53" fmla="*/ 2147483647 h 2280"/>
              <a:gd name="T54" fmla="*/ 2147483647 w 1887"/>
              <a:gd name="T55" fmla="*/ 2147483647 h 2280"/>
              <a:gd name="T56" fmla="*/ 2147483647 w 1887"/>
              <a:gd name="T57" fmla="*/ 2147483647 h 2280"/>
              <a:gd name="T58" fmla="*/ 2147483647 w 1887"/>
              <a:gd name="T59" fmla="*/ 2147483647 h 2280"/>
              <a:gd name="T60" fmla="*/ 2147483647 w 1887"/>
              <a:gd name="T61" fmla="*/ 2147483647 h 228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887" h="2280">
                <a:moveTo>
                  <a:pt x="360" y="636"/>
                </a:moveTo>
                <a:cubicBezTo>
                  <a:pt x="299" y="677"/>
                  <a:pt x="325" y="703"/>
                  <a:pt x="264" y="744"/>
                </a:cubicBezTo>
                <a:cubicBezTo>
                  <a:pt x="238" y="783"/>
                  <a:pt x="205" y="800"/>
                  <a:pt x="180" y="840"/>
                </a:cubicBezTo>
                <a:cubicBezTo>
                  <a:pt x="146" y="894"/>
                  <a:pt x="137" y="949"/>
                  <a:pt x="84" y="984"/>
                </a:cubicBezTo>
                <a:cubicBezTo>
                  <a:pt x="58" y="1023"/>
                  <a:pt x="26" y="1041"/>
                  <a:pt x="0" y="1080"/>
                </a:cubicBezTo>
                <a:cubicBezTo>
                  <a:pt x="13" y="1188"/>
                  <a:pt x="37" y="1295"/>
                  <a:pt x="48" y="1404"/>
                </a:cubicBezTo>
                <a:cubicBezTo>
                  <a:pt x="64" y="1556"/>
                  <a:pt x="67" y="1708"/>
                  <a:pt x="84" y="1860"/>
                </a:cubicBezTo>
                <a:cubicBezTo>
                  <a:pt x="97" y="1981"/>
                  <a:pt x="179" y="1998"/>
                  <a:pt x="264" y="2064"/>
                </a:cubicBezTo>
                <a:cubicBezTo>
                  <a:pt x="332" y="2116"/>
                  <a:pt x="416" y="2198"/>
                  <a:pt x="504" y="2220"/>
                </a:cubicBezTo>
                <a:cubicBezTo>
                  <a:pt x="611" y="2247"/>
                  <a:pt x="721" y="2253"/>
                  <a:pt x="828" y="2280"/>
                </a:cubicBezTo>
                <a:cubicBezTo>
                  <a:pt x="880" y="2272"/>
                  <a:pt x="936" y="2278"/>
                  <a:pt x="984" y="2256"/>
                </a:cubicBezTo>
                <a:cubicBezTo>
                  <a:pt x="1004" y="2247"/>
                  <a:pt x="1004" y="2217"/>
                  <a:pt x="1008" y="2196"/>
                </a:cubicBezTo>
                <a:cubicBezTo>
                  <a:pt x="1026" y="2104"/>
                  <a:pt x="994" y="1979"/>
                  <a:pt x="1068" y="1920"/>
                </a:cubicBezTo>
                <a:cubicBezTo>
                  <a:pt x="1181" y="1830"/>
                  <a:pt x="1328" y="1810"/>
                  <a:pt x="1464" y="1776"/>
                </a:cubicBezTo>
                <a:cubicBezTo>
                  <a:pt x="1519" y="1688"/>
                  <a:pt x="1584" y="1620"/>
                  <a:pt x="1644" y="1536"/>
                </a:cubicBezTo>
                <a:cubicBezTo>
                  <a:pt x="1708" y="1280"/>
                  <a:pt x="1627" y="1565"/>
                  <a:pt x="1704" y="1380"/>
                </a:cubicBezTo>
                <a:cubicBezTo>
                  <a:pt x="1745" y="1283"/>
                  <a:pt x="1748" y="1156"/>
                  <a:pt x="1824" y="1080"/>
                </a:cubicBezTo>
                <a:cubicBezTo>
                  <a:pt x="1844" y="1011"/>
                  <a:pt x="1887" y="869"/>
                  <a:pt x="1884" y="816"/>
                </a:cubicBezTo>
                <a:cubicBezTo>
                  <a:pt x="1879" y="714"/>
                  <a:pt x="1864" y="610"/>
                  <a:pt x="1824" y="516"/>
                </a:cubicBezTo>
                <a:cubicBezTo>
                  <a:pt x="1802" y="464"/>
                  <a:pt x="1744" y="436"/>
                  <a:pt x="1704" y="396"/>
                </a:cubicBezTo>
                <a:cubicBezTo>
                  <a:pt x="1603" y="295"/>
                  <a:pt x="1482" y="251"/>
                  <a:pt x="1344" y="216"/>
                </a:cubicBezTo>
                <a:cubicBezTo>
                  <a:pt x="1304" y="224"/>
                  <a:pt x="1263" y="229"/>
                  <a:pt x="1224" y="240"/>
                </a:cubicBezTo>
                <a:cubicBezTo>
                  <a:pt x="1203" y="246"/>
                  <a:pt x="1185" y="267"/>
                  <a:pt x="1164" y="264"/>
                </a:cubicBezTo>
                <a:cubicBezTo>
                  <a:pt x="988" y="243"/>
                  <a:pt x="894" y="96"/>
                  <a:pt x="744" y="36"/>
                </a:cubicBezTo>
                <a:cubicBezTo>
                  <a:pt x="557" y="111"/>
                  <a:pt x="839" y="0"/>
                  <a:pt x="600" y="84"/>
                </a:cubicBezTo>
                <a:cubicBezTo>
                  <a:pt x="547" y="102"/>
                  <a:pt x="444" y="144"/>
                  <a:pt x="444" y="144"/>
                </a:cubicBezTo>
                <a:cubicBezTo>
                  <a:pt x="436" y="156"/>
                  <a:pt x="430" y="170"/>
                  <a:pt x="420" y="180"/>
                </a:cubicBezTo>
                <a:cubicBezTo>
                  <a:pt x="410" y="190"/>
                  <a:pt x="390" y="191"/>
                  <a:pt x="384" y="204"/>
                </a:cubicBezTo>
                <a:cubicBezTo>
                  <a:pt x="330" y="335"/>
                  <a:pt x="349" y="485"/>
                  <a:pt x="324" y="624"/>
                </a:cubicBezTo>
                <a:cubicBezTo>
                  <a:pt x="296" y="783"/>
                  <a:pt x="300" y="581"/>
                  <a:pt x="300" y="684"/>
                </a:cubicBezTo>
                <a:lnTo>
                  <a:pt x="360" y="636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7" name="Freeform 29"/>
          <p:cNvSpPr>
            <a:spLocks/>
          </p:cNvSpPr>
          <p:nvPr/>
        </p:nvSpPr>
        <p:spPr bwMode="auto">
          <a:xfrm>
            <a:off x="1447800" y="2743200"/>
            <a:ext cx="558800" cy="990600"/>
          </a:xfrm>
          <a:custGeom>
            <a:avLst/>
            <a:gdLst>
              <a:gd name="T0" fmla="*/ 2147483647 w 352"/>
              <a:gd name="T1" fmla="*/ 0 h 624"/>
              <a:gd name="T2" fmla="*/ 2147483647 w 352"/>
              <a:gd name="T3" fmla="*/ 2147483647 h 624"/>
              <a:gd name="T4" fmla="*/ 2147483647 w 352"/>
              <a:gd name="T5" fmla="*/ 2147483647 h 624"/>
              <a:gd name="T6" fmla="*/ 2147483647 w 352"/>
              <a:gd name="T7" fmla="*/ 2147483647 h 6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2" h="624">
                <a:moveTo>
                  <a:pt x="64" y="0"/>
                </a:moveTo>
                <a:cubicBezTo>
                  <a:pt x="32" y="104"/>
                  <a:pt x="0" y="208"/>
                  <a:pt x="16" y="288"/>
                </a:cubicBezTo>
                <a:cubicBezTo>
                  <a:pt x="32" y="368"/>
                  <a:pt x="104" y="424"/>
                  <a:pt x="160" y="480"/>
                </a:cubicBezTo>
                <a:cubicBezTo>
                  <a:pt x="216" y="536"/>
                  <a:pt x="284" y="580"/>
                  <a:pt x="352" y="624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8" name="Oval 30"/>
          <p:cNvSpPr>
            <a:spLocks noChangeArrowheads="1"/>
          </p:cNvSpPr>
          <p:nvPr/>
        </p:nvSpPr>
        <p:spPr bwMode="auto">
          <a:xfrm>
            <a:off x="1981200" y="3733800"/>
            <a:ext cx="115888" cy="1555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9969" name="Rectangle 31"/>
          <p:cNvSpPr>
            <a:spLocks noChangeArrowheads="1"/>
          </p:cNvSpPr>
          <p:nvPr/>
        </p:nvSpPr>
        <p:spPr bwMode="auto">
          <a:xfrm>
            <a:off x="2209800" y="3505200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>
                <a:latin typeface="Times New Roman" pitchFamily="18" charset="0"/>
              </a:rPr>
              <a:t>P’=(x’,y’,z’)</a:t>
            </a:r>
          </a:p>
        </p:txBody>
      </p:sp>
      <p:sp>
        <p:nvSpPr>
          <p:cNvPr id="39970" name="Text Box 32"/>
          <p:cNvSpPr txBox="1">
            <a:spLocks noChangeArrowheads="1"/>
          </p:cNvSpPr>
          <p:nvPr/>
        </p:nvSpPr>
        <p:spPr bwMode="auto">
          <a:xfrm>
            <a:off x="365125" y="1565275"/>
            <a:ext cx="1698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Old position</a:t>
            </a:r>
          </a:p>
        </p:txBody>
      </p:sp>
      <p:sp>
        <p:nvSpPr>
          <p:cNvPr id="39971" name="Text Box 33"/>
          <p:cNvSpPr txBox="1">
            <a:spLocks noChangeArrowheads="1"/>
          </p:cNvSpPr>
          <p:nvPr/>
        </p:nvSpPr>
        <p:spPr bwMode="auto">
          <a:xfrm>
            <a:off x="1050925" y="4156075"/>
            <a:ext cx="181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New position</a:t>
            </a:r>
          </a:p>
        </p:txBody>
      </p:sp>
      <p:sp>
        <p:nvSpPr>
          <p:cNvPr id="39972" name="Freeform 34"/>
          <p:cNvSpPr>
            <a:spLocks/>
          </p:cNvSpPr>
          <p:nvPr/>
        </p:nvSpPr>
        <p:spPr bwMode="auto">
          <a:xfrm>
            <a:off x="5181600" y="4191000"/>
            <a:ext cx="330200" cy="444500"/>
          </a:xfrm>
          <a:custGeom>
            <a:avLst/>
            <a:gdLst>
              <a:gd name="T0" fmla="*/ 2147483647 w 208"/>
              <a:gd name="T1" fmla="*/ 2147483647 h 280"/>
              <a:gd name="T2" fmla="*/ 2147483647 w 208"/>
              <a:gd name="T3" fmla="*/ 2147483647 h 280"/>
              <a:gd name="T4" fmla="*/ 2147483647 w 208"/>
              <a:gd name="T5" fmla="*/ 2147483647 h 280"/>
              <a:gd name="T6" fmla="*/ 2147483647 w 208"/>
              <a:gd name="T7" fmla="*/ 2147483647 h 2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" h="280">
                <a:moveTo>
                  <a:pt x="208" y="136"/>
                </a:moveTo>
                <a:cubicBezTo>
                  <a:pt x="200" y="96"/>
                  <a:pt x="192" y="56"/>
                  <a:pt x="160" y="40"/>
                </a:cubicBezTo>
                <a:cubicBezTo>
                  <a:pt x="128" y="24"/>
                  <a:pt x="32" y="0"/>
                  <a:pt x="16" y="40"/>
                </a:cubicBezTo>
                <a:cubicBezTo>
                  <a:pt x="0" y="80"/>
                  <a:pt x="32" y="180"/>
                  <a:pt x="64" y="28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3" name="Rectangle 35"/>
          <p:cNvSpPr>
            <a:spLocks noChangeArrowheads="1"/>
          </p:cNvSpPr>
          <p:nvPr/>
        </p:nvSpPr>
        <p:spPr bwMode="auto">
          <a:xfrm>
            <a:off x="4724400" y="4038600"/>
            <a:ext cx="534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TW" sz="1800"/>
              <a:t>(</a:t>
            </a:r>
            <a:r>
              <a:rPr lang="en-AU" altLang="zh-TW" sz="1800">
                <a:sym typeface="Symbol" pitchFamily="18" charset="2"/>
              </a:rPr>
              <a:t>)</a:t>
            </a:r>
            <a:endParaRPr lang="en-US" altLang="en-US" sz="1800">
              <a:sym typeface="Symbol" pitchFamily="18" charset="2"/>
            </a:endParaRPr>
          </a:p>
        </p:txBody>
      </p:sp>
      <p:sp>
        <p:nvSpPr>
          <p:cNvPr id="39974" name="Freeform 36"/>
          <p:cNvSpPr>
            <a:spLocks/>
          </p:cNvSpPr>
          <p:nvPr/>
        </p:nvSpPr>
        <p:spPr bwMode="auto">
          <a:xfrm>
            <a:off x="7086600" y="4178300"/>
            <a:ext cx="317500" cy="241300"/>
          </a:xfrm>
          <a:custGeom>
            <a:avLst/>
            <a:gdLst>
              <a:gd name="T0" fmla="*/ 0 w 200"/>
              <a:gd name="T1" fmla="*/ 2147483647 h 152"/>
              <a:gd name="T2" fmla="*/ 2147483647 w 200"/>
              <a:gd name="T3" fmla="*/ 2147483647 h 152"/>
              <a:gd name="T4" fmla="*/ 2147483647 w 200"/>
              <a:gd name="T5" fmla="*/ 2147483647 h 152"/>
              <a:gd name="T6" fmla="*/ 2147483647 w 200"/>
              <a:gd name="T7" fmla="*/ 2147483647 h 152"/>
              <a:gd name="T8" fmla="*/ 0 w 200"/>
              <a:gd name="T9" fmla="*/ 2147483647 h 1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0" h="152">
                <a:moveTo>
                  <a:pt x="0" y="104"/>
                </a:moveTo>
                <a:cubicBezTo>
                  <a:pt x="32" y="128"/>
                  <a:pt x="64" y="152"/>
                  <a:pt x="96" y="152"/>
                </a:cubicBezTo>
                <a:cubicBezTo>
                  <a:pt x="128" y="152"/>
                  <a:pt x="184" y="128"/>
                  <a:pt x="192" y="104"/>
                </a:cubicBezTo>
                <a:cubicBezTo>
                  <a:pt x="200" y="80"/>
                  <a:pt x="176" y="16"/>
                  <a:pt x="144" y="8"/>
                </a:cubicBezTo>
                <a:cubicBezTo>
                  <a:pt x="112" y="0"/>
                  <a:pt x="56" y="28"/>
                  <a:pt x="0" y="5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5" name="Rectangle 37"/>
          <p:cNvSpPr>
            <a:spLocks noChangeArrowheads="1"/>
          </p:cNvSpPr>
          <p:nvPr/>
        </p:nvSpPr>
        <p:spPr bwMode="auto">
          <a:xfrm>
            <a:off x="7391400" y="4114800"/>
            <a:ext cx="5159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TW" sz="1800"/>
              <a:t>(</a:t>
            </a:r>
            <a:r>
              <a:rPr lang="en-AU" altLang="zh-TW" sz="1800">
                <a:sym typeface="Symbol" pitchFamily="18" charset="2"/>
              </a:rPr>
              <a:t>)</a:t>
            </a:r>
            <a:endParaRPr lang="en-US" altLang="en-US" sz="1800">
              <a:sym typeface="Symbol" pitchFamily="18" charset="2"/>
            </a:endParaRPr>
          </a:p>
        </p:txBody>
      </p:sp>
      <p:sp>
        <p:nvSpPr>
          <p:cNvPr id="39976" name="Rectangle 38"/>
          <p:cNvSpPr>
            <a:spLocks noChangeArrowheads="1"/>
          </p:cNvSpPr>
          <p:nvPr/>
        </p:nvSpPr>
        <p:spPr bwMode="auto">
          <a:xfrm>
            <a:off x="6172200" y="5638800"/>
            <a:ext cx="484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TW" sz="1800">
                <a:sym typeface="Symbol" pitchFamily="18" charset="2"/>
              </a:rPr>
              <a:t>()</a:t>
            </a:r>
            <a:endParaRPr lang="en-US" altLang="en-US" sz="1800">
              <a:sym typeface="Symbol" pitchFamily="18" charset="2"/>
            </a:endParaRPr>
          </a:p>
        </p:txBody>
      </p:sp>
      <p:sp>
        <p:nvSpPr>
          <p:cNvPr id="39977" name="Freeform 39"/>
          <p:cNvSpPr>
            <a:spLocks/>
          </p:cNvSpPr>
          <p:nvPr/>
        </p:nvSpPr>
        <p:spPr bwMode="auto">
          <a:xfrm>
            <a:off x="6019800" y="5156200"/>
            <a:ext cx="381000" cy="406400"/>
          </a:xfrm>
          <a:custGeom>
            <a:avLst/>
            <a:gdLst>
              <a:gd name="T0" fmla="*/ 2147483647 w 240"/>
              <a:gd name="T1" fmla="*/ 2147483647 h 256"/>
              <a:gd name="T2" fmla="*/ 2147483647 w 240"/>
              <a:gd name="T3" fmla="*/ 2147483647 h 256"/>
              <a:gd name="T4" fmla="*/ 2147483647 w 240"/>
              <a:gd name="T5" fmla="*/ 2147483647 h 256"/>
              <a:gd name="T6" fmla="*/ 2147483647 w 240"/>
              <a:gd name="T7" fmla="*/ 2147483647 h 256"/>
              <a:gd name="T8" fmla="*/ 0 w 240"/>
              <a:gd name="T9" fmla="*/ 2147483647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256">
                <a:moveTo>
                  <a:pt x="144" y="256"/>
                </a:moveTo>
                <a:cubicBezTo>
                  <a:pt x="192" y="228"/>
                  <a:pt x="240" y="200"/>
                  <a:pt x="240" y="160"/>
                </a:cubicBezTo>
                <a:cubicBezTo>
                  <a:pt x="240" y="120"/>
                  <a:pt x="176" y="32"/>
                  <a:pt x="144" y="16"/>
                </a:cubicBezTo>
                <a:cubicBezTo>
                  <a:pt x="112" y="0"/>
                  <a:pt x="72" y="40"/>
                  <a:pt x="48" y="64"/>
                </a:cubicBezTo>
                <a:cubicBezTo>
                  <a:pt x="24" y="88"/>
                  <a:pt x="12" y="124"/>
                  <a:pt x="0" y="16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54C4B6-CBB9-4569-A4F3-13076AD65DDB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000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Cameras</a:t>
            </a:r>
          </a:p>
          <a:p>
            <a:pPr eaLnBrk="1" hangingPunct="1"/>
            <a:r>
              <a:rPr lang="en-US" altLang="en-US" smtClean="0"/>
              <a:t>Images</a:t>
            </a:r>
          </a:p>
          <a:p>
            <a:pPr lvl="1" eaLnBrk="1" hangingPunct="1"/>
            <a:r>
              <a:rPr lang="en-US" altLang="en-US" smtClean="0"/>
              <a:t>Raw</a:t>
            </a:r>
          </a:p>
          <a:p>
            <a:pPr lvl="1" eaLnBrk="1" hangingPunct="1"/>
            <a:r>
              <a:rPr lang="en-US" altLang="en-US" smtClean="0"/>
              <a:t>Jpeg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Sensors</a:t>
            </a:r>
          </a:p>
          <a:p>
            <a:pPr lvl="1" eaLnBrk="1" hangingPunct="1"/>
            <a:r>
              <a:rPr lang="en-US" altLang="en-US" smtClean="0"/>
              <a:t>CMOS</a:t>
            </a:r>
          </a:p>
          <a:p>
            <a:pPr lvl="1" eaLnBrk="1" hangingPunct="1"/>
            <a:r>
              <a:rPr lang="en-US" altLang="en-US" smtClean="0"/>
              <a:t>CCD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pic>
        <p:nvPicPr>
          <p:cNvPr id="6150" name="Picture 4" descr="220px-Studijskifotoapar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3840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3048000" y="2362200"/>
            <a:ext cx="2209800" cy="1981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6152" name="Line 7"/>
          <p:cNvSpPr>
            <a:spLocks noChangeShapeType="1"/>
          </p:cNvSpPr>
          <p:nvPr/>
        </p:nvSpPr>
        <p:spPr bwMode="auto">
          <a:xfrm>
            <a:off x="3048000" y="2514600"/>
            <a:ext cx="2209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Line 8"/>
          <p:cNvSpPr>
            <a:spLocks noChangeShapeType="1"/>
          </p:cNvSpPr>
          <p:nvPr/>
        </p:nvSpPr>
        <p:spPr bwMode="auto">
          <a:xfrm>
            <a:off x="3048000" y="2667000"/>
            <a:ext cx="2209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Line 9"/>
          <p:cNvSpPr>
            <a:spLocks noChangeShapeType="1"/>
          </p:cNvSpPr>
          <p:nvPr/>
        </p:nvSpPr>
        <p:spPr bwMode="auto">
          <a:xfrm>
            <a:off x="3048000" y="2819400"/>
            <a:ext cx="2209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3200400" y="2362200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3352800" y="2362200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3505200" y="2362200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3048000" y="22098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9" name="Line 14"/>
          <p:cNvSpPr>
            <a:spLocks noChangeShapeType="1"/>
          </p:cNvSpPr>
          <p:nvPr/>
        </p:nvSpPr>
        <p:spPr bwMode="auto">
          <a:xfrm>
            <a:off x="2895600" y="2209800"/>
            <a:ext cx="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Text Box 15"/>
          <p:cNvSpPr txBox="1">
            <a:spLocks noChangeArrowheads="1"/>
          </p:cNvSpPr>
          <p:nvPr/>
        </p:nvSpPr>
        <p:spPr bwMode="auto">
          <a:xfrm>
            <a:off x="3641725" y="1784350"/>
            <a:ext cx="1463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Column (c)</a:t>
            </a:r>
          </a:p>
        </p:txBody>
      </p:sp>
      <p:sp>
        <p:nvSpPr>
          <p:cNvPr id="6161" name="Text Box 16"/>
          <p:cNvSpPr txBox="1">
            <a:spLocks noChangeArrowheads="1"/>
          </p:cNvSpPr>
          <p:nvPr/>
        </p:nvSpPr>
        <p:spPr bwMode="auto">
          <a:xfrm>
            <a:off x="2955925" y="4527550"/>
            <a:ext cx="1133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Row (r) </a:t>
            </a:r>
          </a:p>
        </p:txBody>
      </p:sp>
      <p:sp>
        <p:nvSpPr>
          <p:cNvPr id="6162" name="Text Box 17"/>
          <p:cNvSpPr txBox="1">
            <a:spLocks noChangeArrowheads="1"/>
          </p:cNvSpPr>
          <p:nvPr/>
        </p:nvSpPr>
        <p:spPr bwMode="auto">
          <a:xfrm>
            <a:off x="4708525" y="4527550"/>
            <a:ext cx="4421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Pixel value I(c,r) or I(x,y)=(0-&gt;255)</a:t>
            </a:r>
          </a:p>
        </p:txBody>
      </p:sp>
      <p:sp>
        <p:nvSpPr>
          <p:cNvPr id="6163" name="Line 18"/>
          <p:cNvSpPr>
            <a:spLocks noChangeShapeType="1"/>
          </p:cNvSpPr>
          <p:nvPr/>
        </p:nvSpPr>
        <p:spPr bwMode="auto">
          <a:xfrm flipH="1" flipV="1">
            <a:off x="3352800" y="2743200"/>
            <a:ext cx="137160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>
                <a:ea typeface="新細明體" pitchFamily="18" charset="-120"/>
              </a:rPr>
              <a:t>Motion of camera</a:t>
            </a:r>
            <a:r>
              <a:rPr lang="en-US" altLang="zh-TW" sz="3200" smtClean="0">
                <a:ea typeface="新細明體" pitchFamily="18" charset="-120"/>
              </a:rPr>
              <a:t/>
            </a:r>
            <a:br>
              <a:rPr lang="en-US" altLang="zh-TW" sz="3200" smtClean="0">
                <a:ea typeface="新細明體" pitchFamily="18" charset="-120"/>
              </a:rPr>
            </a:br>
            <a:r>
              <a:rPr lang="en-US" altLang="zh-TW" sz="3200" smtClean="0">
                <a:ea typeface="新細明體" pitchFamily="18" charset="-120"/>
              </a:rPr>
              <a:t>from world to camera coordinates</a:t>
            </a:r>
            <a:endParaRPr lang="en-US" altLang="en-US" sz="3600" smtClean="0">
              <a:ea typeface="新細明體" pitchFamily="18" charset="-12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2750" y="1465263"/>
            <a:ext cx="8686800" cy="2133600"/>
          </a:xfrm>
        </p:spPr>
        <p:txBody>
          <a:bodyPr/>
          <a:lstStyle/>
          <a:p>
            <a:pPr eaLnBrk="1" hangingPunct="1"/>
            <a:r>
              <a:rPr lang="en-US" altLang="en-US" sz="2400" smtClean="0">
                <a:ea typeface="新細明體" pitchFamily="18" charset="-120"/>
              </a:rPr>
              <a:t>Camera motion (rotation=</a:t>
            </a:r>
            <a:r>
              <a:rPr lang="en-US" altLang="en-US" sz="2400" i="1" smtClean="0">
                <a:ea typeface="新細明體" pitchFamily="18" charset="-120"/>
              </a:rPr>
              <a:t>R</a:t>
            </a:r>
            <a:r>
              <a:rPr lang="en-US" altLang="en-US" sz="2400" i="1" baseline="-25000" smtClean="0">
                <a:ea typeface="新細明體" pitchFamily="18" charset="-120"/>
              </a:rPr>
              <a:t>c</a:t>
            </a:r>
            <a:r>
              <a:rPr lang="en-US" altLang="en-US" sz="2400" smtClean="0">
                <a:ea typeface="新細明體" pitchFamily="18" charset="-120"/>
              </a:rPr>
              <a:t>, translation=</a:t>
            </a:r>
            <a:r>
              <a:rPr lang="en-US" altLang="en-US" sz="2400" i="1" smtClean="0">
                <a:ea typeface="新細明體" pitchFamily="18" charset="-120"/>
              </a:rPr>
              <a:t>T</a:t>
            </a:r>
            <a:r>
              <a:rPr lang="en-US" altLang="en-US" sz="2400" i="1" baseline="-25000" smtClean="0">
                <a:ea typeface="新細明體" pitchFamily="18" charset="-120"/>
              </a:rPr>
              <a:t>c</a:t>
            </a:r>
            <a:r>
              <a:rPr lang="en-US" altLang="en-US" sz="2400" smtClean="0">
                <a:ea typeface="新細明體" pitchFamily="18" charset="-120"/>
              </a:rPr>
              <a:t>) will cause change of pixel position </a:t>
            </a:r>
            <a:r>
              <a:rPr lang="en-US" altLang="en-US" sz="2400" i="1" smtClean="0">
                <a:ea typeface="新細明體" pitchFamily="18" charset="-120"/>
              </a:rPr>
              <a:t>(x,y), See p156[1]</a:t>
            </a:r>
            <a:r>
              <a:rPr lang="en-US" altLang="en-US" sz="2400" smtClean="0">
                <a:ea typeface="新細明體" pitchFamily="18" charset="-120"/>
              </a:rPr>
              <a:t> </a:t>
            </a:r>
          </a:p>
        </p:txBody>
      </p:sp>
      <p:graphicFrame>
        <p:nvGraphicFramePr>
          <p:cNvPr id="40964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854700" y="2630488"/>
          <a:ext cx="3000375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4" name="Equation" r:id="rId3" imgW="1790700" imgH="1676400" progId="Equation.3">
                  <p:embed/>
                </p:oleObj>
              </mc:Choice>
              <mc:Fallback>
                <p:oleObj name="Equation" r:id="rId3" imgW="1790700" imgH="167640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630488"/>
                        <a:ext cx="3000375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667000" y="6481763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40966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B4E6F6-568C-45F8-A35A-9EEE5858F690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000"/>
          </a:p>
        </p:txBody>
      </p:sp>
      <p:pic>
        <p:nvPicPr>
          <p:cNvPr id="40967" name="Picture 21" descr="D:\12temp\right_ha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5191125"/>
            <a:ext cx="12239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Rectangle 45"/>
          <p:cNvSpPr txBox="1">
            <a:spLocks noChangeArrowheads="1"/>
          </p:cNvSpPr>
          <p:nvPr/>
        </p:nvSpPr>
        <p:spPr bwMode="auto">
          <a:xfrm>
            <a:off x="1208088" y="6424613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Cameras v.3d</a:t>
            </a:r>
          </a:p>
        </p:txBody>
      </p:sp>
      <p:sp>
        <p:nvSpPr>
          <p:cNvPr id="40969" name="Rectangle 46"/>
          <p:cNvSpPr txBox="1">
            <a:spLocks noChangeArrowheads="1"/>
          </p:cNvSpPr>
          <p:nvPr/>
        </p:nvSpPr>
        <p:spPr bwMode="auto">
          <a:xfrm>
            <a:off x="4711700" y="596582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40970" name="Line 6"/>
          <p:cNvSpPr>
            <a:spLocks noChangeShapeType="1"/>
          </p:cNvSpPr>
          <p:nvPr/>
        </p:nvSpPr>
        <p:spPr bwMode="auto">
          <a:xfrm flipH="1" flipV="1">
            <a:off x="4848225" y="4933950"/>
            <a:ext cx="0" cy="1041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1" name="Line 7"/>
          <p:cNvSpPr>
            <a:spLocks noChangeShapeType="1"/>
          </p:cNvSpPr>
          <p:nvPr/>
        </p:nvSpPr>
        <p:spPr bwMode="auto">
          <a:xfrm flipH="1" flipV="1">
            <a:off x="3840163" y="5127625"/>
            <a:ext cx="1008062" cy="8477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2" name="Line 8"/>
          <p:cNvSpPr>
            <a:spLocks noChangeShapeType="1"/>
          </p:cNvSpPr>
          <p:nvPr/>
        </p:nvSpPr>
        <p:spPr bwMode="auto">
          <a:xfrm flipH="1">
            <a:off x="3675063" y="5975350"/>
            <a:ext cx="1173162" cy="52387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973" name="Picture 9" descr="MCj04316170000[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2633663"/>
            <a:ext cx="15303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4" name="Line 10"/>
          <p:cNvSpPr>
            <a:spLocks noChangeShapeType="1"/>
          </p:cNvSpPr>
          <p:nvPr/>
        </p:nvSpPr>
        <p:spPr bwMode="auto">
          <a:xfrm flipH="1">
            <a:off x="141288" y="3395663"/>
            <a:ext cx="1219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5" name="Line 11"/>
          <p:cNvSpPr>
            <a:spLocks noChangeShapeType="1"/>
          </p:cNvSpPr>
          <p:nvPr/>
        </p:nvSpPr>
        <p:spPr bwMode="auto">
          <a:xfrm flipV="1">
            <a:off x="1360488" y="25574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6" name="Line 12"/>
          <p:cNvSpPr>
            <a:spLocks noChangeShapeType="1"/>
          </p:cNvSpPr>
          <p:nvPr/>
        </p:nvSpPr>
        <p:spPr bwMode="auto">
          <a:xfrm>
            <a:off x="1360488" y="3395663"/>
            <a:ext cx="1219200" cy="103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7" name="Text Box 13"/>
          <p:cNvSpPr txBox="1">
            <a:spLocks noChangeArrowheads="1"/>
          </p:cNvSpPr>
          <p:nvPr/>
        </p:nvSpPr>
        <p:spPr bwMode="auto">
          <a:xfrm>
            <a:off x="750888" y="2197100"/>
            <a:ext cx="5286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Y</a:t>
            </a:r>
            <a:r>
              <a:rPr lang="en-US" altLang="en-US" baseline="-25000"/>
              <a:t>c</a:t>
            </a:r>
          </a:p>
        </p:txBody>
      </p:sp>
      <p:sp>
        <p:nvSpPr>
          <p:cNvPr id="40978" name="Text Box 14"/>
          <p:cNvSpPr txBox="1">
            <a:spLocks noChangeArrowheads="1"/>
          </p:cNvSpPr>
          <p:nvPr/>
        </p:nvSpPr>
        <p:spPr bwMode="auto">
          <a:xfrm>
            <a:off x="65088" y="4792663"/>
            <a:ext cx="552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Z</a:t>
            </a:r>
            <a:r>
              <a:rPr lang="en-US" altLang="en-US" baseline="-25000"/>
              <a:t>c</a:t>
            </a:r>
          </a:p>
        </p:txBody>
      </p:sp>
      <p:sp>
        <p:nvSpPr>
          <p:cNvPr id="40979" name="Text Box 15"/>
          <p:cNvSpPr txBox="1">
            <a:spLocks noChangeArrowheads="1"/>
          </p:cNvSpPr>
          <p:nvPr/>
        </p:nvSpPr>
        <p:spPr bwMode="auto">
          <a:xfrm>
            <a:off x="2303463" y="3678238"/>
            <a:ext cx="552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X</a:t>
            </a:r>
            <a:r>
              <a:rPr lang="en-US" altLang="en-US" baseline="-25000"/>
              <a:t>c</a:t>
            </a:r>
          </a:p>
        </p:txBody>
      </p:sp>
      <p:sp>
        <p:nvSpPr>
          <p:cNvPr id="40980" name="Text Box 16"/>
          <p:cNvSpPr txBox="1">
            <a:spLocks noChangeArrowheads="1"/>
          </p:cNvSpPr>
          <p:nvPr/>
        </p:nvSpPr>
        <p:spPr bwMode="auto">
          <a:xfrm>
            <a:off x="3095625" y="5975350"/>
            <a:ext cx="6254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X</a:t>
            </a:r>
            <a:r>
              <a:rPr lang="en-US" altLang="en-US" baseline="-25000"/>
              <a:t>w</a:t>
            </a:r>
          </a:p>
        </p:txBody>
      </p:sp>
      <p:sp>
        <p:nvSpPr>
          <p:cNvPr id="40981" name="Text Box 17"/>
          <p:cNvSpPr txBox="1">
            <a:spLocks noChangeArrowheads="1"/>
          </p:cNvSpPr>
          <p:nvPr/>
        </p:nvSpPr>
        <p:spPr bwMode="auto">
          <a:xfrm>
            <a:off x="3221038" y="4603750"/>
            <a:ext cx="6191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Z</a:t>
            </a:r>
            <a:r>
              <a:rPr lang="en-US" altLang="en-US" baseline="-25000"/>
              <a:t>w</a:t>
            </a:r>
          </a:p>
        </p:txBody>
      </p:sp>
      <p:sp>
        <p:nvSpPr>
          <p:cNvPr id="40982" name="Text Box 18"/>
          <p:cNvSpPr txBox="1">
            <a:spLocks noChangeArrowheads="1"/>
          </p:cNvSpPr>
          <p:nvPr/>
        </p:nvSpPr>
        <p:spPr bwMode="auto">
          <a:xfrm>
            <a:off x="4895850" y="4176713"/>
            <a:ext cx="600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Y</a:t>
            </a:r>
            <a:r>
              <a:rPr lang="en-US" altLang="en-US" baseline="-25000"/>
              <a:t>w</a:t>
            </a:r>
          </a:p>
        </p:txBody>
      </p:sp>
      <p:sp>
        <p:nvSpPr>
          <p:cNvPr id="40983" name="Freeform 19"/>
          <p:cNvSpPr>
            <a:spLocks/>
          </p:cNvSpPr>
          <p:nvPr/>
        </p:nvSpPr>
        <p:spPr bwMode="auto">
          <a:xfrm flipH="1">
            <a:off x="2278063" y="2800350"/>
            <a:ext cx="2381250" cy="1677988"/>
          </a:xfrm>
          <a:custGeom>
            <a:avLst/>
            <a:gdLst>
              <a:gd name="T0" fmla="*/ 0 w 3264"/>
              <a:gd name="T1" fmla="*/ 2147483647 h 1080"/>
              <a:gd name="T2" fmla="*/ 2147483647 w 3264"/>
              <a:gd name="T3" fmla="*/ 2147483647 h 1080"/>
              <a:gd name="T4" fmla="*/ 2147483647 w 3264"/>
              <a:gd name="T5" fmla="*/ 2147483647 h 1080"/>
              <a:gd name="T6" fmla="*/ 2147483647 w 3264"/>
              <a:gd name="T7" fmla="*/ 2147483647 h 1080"/>
              <a:gd name="T8" fmla="*/ 2147483647 w 3264"/>
              <a:gd name="T9" fmla="*/ 2147483647 h 1080"/>
              <a:gd name="T10" fmla="*/ 2147483647 w 3264"/>
              <a:gd name="T11" fmla="*/ 214748364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264" h="1080">
                <a:moveTo>
                  <a:pt x="0" y="1080"/>
                </a:moveTo>
                <a:cubicBezTo>
                  <a:pt x="100" y="872"/>
                  <a:pt x="200" y="664"/>
                  <a:pt x="384" y="504"/>
                </a:cubicBezTo>
                <a:cubicBezTo>
                  <a:pt x="568" y="344"/>
                  <a:pt x="840" y="200"/>
                  <a:pt x="1104" y="120"/>
                </a:cubicBezTo>
                <a:cubicBezTo>
                  <a:pt x="1368" y="40"/>
                  <a:pt x="1688" y="40"/>
                  <a:pt x="1968" y="24"/>
                </a:cubicBezTo>
                <a:cubicBezTo>
                  <a:pt x="2248" y="8"/>
                  <a:pt x="2568" y="0"/>
                  <a:pt x="2784" y="24"/>
                </a:cubicBezTo>
                <a:cubicBezTo>
                  <a:pt x="3000" y="48"/>
                  <a:pt x="3132" y="108"/>
                  <a:pt x="3264" y="168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Text Box 20"/>
          <p:cNvSpPr txBox="1">
            <a:spLocks noChangeArrowheads="1"/>
          </p:cNvSpPr>
          <p:nvPr/>
        </p:nvSpPr>
        <p:spPr bwMode="auto">
          <a:xfrm>
            <a:off x="3298825" y="3395663"/>
            <a:ext cx="101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Rc,Tc</a:t>
            </a:r>
          </a:p>
        </p:txBody>
      </p:sp>
      <p:sp>
        <p:nvSpPr>
          <p:cNvPr id="25" name="Freeform 24"/>
          <p:cNvSpPr/>
          <p:nvPr/>
        </p:nvSpPr>
        <p:spPr>
          <a:xfrm>
            <a:off x="3830638" y="6096000"/>
            <a:ext cx="373062" cy="476250"/>
          </a:xfrm>
          <a:custGeom>
            <a:avLst/>
            <a:gdLst>
              <a:gd name="connsiteX0" fmla="*/ 0 w 279619"/>
              <a:gd name="connsiteY0" fmla="*/ 386545 h 476891"/>
              <a:gd name="connsiteX1" fmla="*/ 159657 w 279619"/>
              <a:gd name="connsiteY1" fmla="*/ 473631 h 476891"/>
              <a:gd name="connsiteX2" fmla="*/ 275771 w 279619"/>
              <a:gd name="connsiteY2" fmla="*/ 284945 h 476891"/>
              <a:gd name="connsiteX3" fmla="*/ 232228 w 279619"/>
              <a:gd name="connsiteY3" fmla="*/ 23688 h 476891"/>
              <a:gd name="connsiteX4" fmla="*/ 43543 w 279619"/>
              <a:gd name="connsiteY4" fmla="*/ 23688 h 476891"/>
              <a:gd name="connsiteX5" fmla="*/ 0 w 279619"/>
              <a:gd name="connsiteY5" fmla="*/ 125288 h 47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619" h="476891">
                <a:moveTo>
                  <a:pt x="0" y="386545"/>
                </a:moveTo>
                <a:cubicBezTo>
                  <a:pt x="56847" y="438554"/>
                  <a:pt x="113695" y="490564"/>
                  <a:pt x="159657" y="473631"/>
                </a:cubicBezTo>
                <a:cubicBezTo>
                  <a:pt x="205619" y="456698"/>
                  <a:pt x="263676" y="359935"/>
                  <a:pt x="275771" y="284945"/>
                </a:cubicBezTo>
                <a:cubicBezTo>
                  <a:pt x="287866" y="209954"/>
                  <a:pt x="270933" y="67231"/>
                  <a:pt x="232228" y="23688"/>
                </a:cubicBezTo>
                <a:cubicBezTo>
                  <a:pt x="193523" y="-19855"/>
                  <a:pt x="82248" y="6755"/>
                  <a:pt x="43543" y="23688"/>
                </a:cubicBezTo>
                <a:cubicBezTo>
                  <a:pt x="4838" y="40621"/>
                  <a:pt x="2419" y="82954"/>
                  <a:pt x="0" y="125288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414838" y="4827588"/>
            <a:ext cx="776287" cy="306387"/>
          </a:xfrm>
          <a:custGeom>
            <a:avLst/>
            <a:gdLst>
              <a:gd name="connsiteX0" fmla="*/ 293390 w 776124"/>
              <a:gd name="connsiteY0" fmla="*/ 0 h 305404"/>
              <a:gd name="connsiteX1" fmla="*/ 90190 w 776124"/>
              <a:gd name="connsiteY1" fmla="*/ 58057 h 305404"/>
              <a:gd name="connsiteX2" fmla="*/ 3104 w 776124"/>
              <a:gd name="connsiteY2" fmla="*/ 188685 h 305404"/>
              <a:gd name="connsiteX3" fmla="*/ 191790 w 776124"/>
              <a:gd name="connsiteY3" fmla="*/ 275771 h 305404"/>
              <a:gd name="connsiteX4" fmla="*/ 424019 w 776124"/>
              <a:gd name="connsiteY4" fmla="*/ 304800 h 305404"/>
              <a:gd name="connsiteX5" fmla="*/ 656247 w 776124"/>
              <a:gd name="connsiteY5" fmla="*/ 290285 h 305404"/>
              <a:gd name="connsiteX6" fmla="*/ 757847 w 776124"/>
              <a:gd name="connsiteY6" fmla="*/ 232228 h 305404"/>
              <a:gd name="connsiteX7" fmla="*/ 772362 w 776124"/>
              <a:gd name="connsiteY7" fmla="*/ 145142 h 305404"/>
              <a:gd name="connsiteX8" fmla="*/ 714304 w 776124"/>
              <a:gd name="connsiteY8" fmla="*/ 72571 h 305404"/>
              <a:gd name="connsiteX9" fmla="*/ 627219 w 776124"/>
              <a:gd name="connsiteY9" fmla="*/ 14514 h 30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124" h="305404">
                <a:moveTo>
                  <a:pt x="293390" y="0"/>
                </a:moveTo>
                <a:cubicBezTo>
                  <a:pt x="215980" y="13305"/>
                  <a:pt x="138571" y="26610"/>
                  <a:pt x="90190" y="58057"/>
                </a:cubicBezTo>
                <a:cubicBezTo>
                  <a:pt x="41809" y="89504"/>
                  <a:pt x="-13829" y="152399"/>
                  <a:pt x="3104" y="188685"/>
                </a:cubicBezTo>
                <a:cubicBezTo>
                  <a:pt x="20037" y="224971"/>
                  <a:pt x="121637" y="256419"/>
                  <a:pt x="191790" y="275771"/>
                </a:cubicBezTo>
                <a:cubicBezTo>
                  <a:pt x="261942" y="295124"/>
                  <a:pt x="346610" y="302381"/>
                  <a:pt x="424019" y="304800"/>
                </a:cubicBezTo>
                <a:cubicBezTo>
                  <a:pt x="501428" y="307219"/>
                  <a:pt x="600609" y="302380"/>
                  <a:pt x="656247" y="290285"/>
                </a:cubicBezTo>
                <a:cubicBezTo>
                  <a:pt x="711885" y="278190"/>
                  <a:pt x="738495" y="256418"/>
                  <a:pt x="757847" y="232228"/>
                </a:cubicBezTo>
                <a:cubicBezTo>
                  <a:pt x="777199" y="208038"/>
                  <a:pt x="779619" y="171752"/>
                  <a:pt x="772362" y="145142"/>
                </a:cubicBezTo>
                <a:cubicBezTo>
                  <a:pt x="765105" y="118532"/>
                  <a:pt x="738495" y="94342"/>
                  <a:pt x="714304" y="72571"/>
                </a:cubicBezTo>
                <a:cubicBezTo>
                  <a:pt x="690114" y="50800"/>
                  <a:pt x="658666" y="32657"/>
                  <a:pt x="627219" y="14514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067175" y="5380038"/>
            <a:ext cx="481013" cy="393700"/>
          </a:xfrm>
          <a:custGeom>
            <a:avLst/>
            <a:gdLst>
              <a:gd name="connsiteX0" fmla="*/ 322036 w 481693"/>
              <a:gd name="connsiteY0" fmla="*/ 392192 h 394380"/>
              <a:gd name="connsiteX1" fmla="*/ 60779 w 481693"/>
              <a:gd name="connsiteY1" fmla="*/ 363164 h 394380"/>
              <a:gd name="connsiteX2" fmla="*/ 2722 w 481693"/>
              <a:gd name="connsiteY2" fmla="*/ 174478 h 394380"/>
              <a:gd name="connsiteX3" fmla="*/ 31750 w 481693"/>
              <a:gd name="connsiteY3" fmla="*/ 43849 h 394380"/>
              <a:gd name="connsiteX4" fmla="*/ 220436 w 481693"/>
              <a:gd name="connsiteY4" fmla="*/ 306 h 394380"/>
              <a:gd name="connsiteX5" fmla="*/ 438150 w 481693"/>
              <a:gd name="connsiteY5" fmla="*/ 29335 h 394380"/>
              <a:gd name="connsiteX6" fmla="*/ 467179 w 481693"/>
              <a:gd name="connsiteY6" fmla="*/ 116421 h 394380"/>
              <a:gd name="connsiteX7" fmla="*/ 481693 w 481693"/>
              <a:gd name="connsiteY7" fmla="*/ 159964 h 3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1693" h="394380">
                <a:moveTo>
                  <a:pt x="322036" y="392192"/>
                </a:moveTo>
                <a:cubicBezTo>
                  <a:pt x="218017" y="395821"/>
                  <a:pt x="113998" y="399450"/>
                  <a:pt x="60779" y="363164"/>
                </a:cubicBezTo>
                <a:cubicBezTo>
                  <a:pt x="7560" y="326878"/>
                  <a:pt x="7560" y="227697"/>
                  <a:pt x="2722" y="174478"/>
                </a:cubicBezTo>
                <a:cubicBezTo>
                  <a:pt x="-2116" y="121259"/>
                  <a:pt x="-4536" y="72878"/>
                  <a:pt x="31750" y="43849"/>
                </a:cubicBezTo>
                <a:cubicBezTo>
                  <a:pt x="68036" y="14820"/>
                  <a:pt x="152703" y="2725"/>
                  <a:pt x="220436" y="306"/>
                </a:cubicBezTo>
                <a:cubicBezTo>
                  <a:pt x="288169" y="-2113"/>
                  <a:pt x="397026" y="9982"/>
                  <a:pt x="438150" y="29335"/>
                </a:cubicBezTo>
                <a:cubicBezTo>
                  <a:pt x="479274" y="48687"/>
                  <a:pt x="467179" y="116421"/>
                  <a:pt x="467179" y="116421"/>
                </a:cubicBezTo>
                <a:lnTo>
                  <a:pt x="481693" y="159964"/>
                </a:ln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988" name="TextBox 34"/>
          <p:cNvSpPr txBox="1">
            <a:spLocks noChangeArrowheads="1"/>
          </p:cNvSpPr>
          <p:nvPr/>
        </p:nvSpPr>
        <p:spPr bwMode="auto">
          <a:xfrm>
            <a:off x="5195888" y="4792663"/>
            <a:ext cx="752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an_y</a:t>
            </a:r>
          </a:p>
        </p:txBody>
      </p:sp>
      <p:sp>
        <p:nvSpPr>
          <p:cNvPr id="40989" name="TextBox 63"/>
          <p:cNvSpPr txBox="1">
            <a:spLocks noChangeArrowheads="1"/>
          </p:cNvSpPr>
          <p:nvPr/>
        </p:nvSpPr>
        <p:spPr bwMode="auto">
          <a:xfrm>
            <a:off x="3675063" y="5253038"/>
            <a:ext cx="7381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an_z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0990" name="TextBox 64"/>
          <p:cNvSpPr txBox="1">
            <a:spLocks noChangeArrowheads="1"/>
          </p:cNvSpPr>
          <p:nvPr/>
        </p:nvSpPr>
        <p:spPr bwMode="auto">
          <a:xfrm>
            <a:off x="4379913" y="6486525"/>
            <a:ext cx="752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an_x</a:t>
            </a:r>
          </a:p>
        </p:txBody>
      </p:sp>
      <p:sp>
        <p:nvSpPr>
          <p:cNvPr id="40991" name="TextBox 1"/>
          <p:cNvSpPr txBox="1">
            <a:spLocks noChangeArrowheads="1"/>
          </p:cNvSpPr>
          <p:nvPr/>
        </p:nvSpPr>
        <p:spPr bwMode="auto">
          <a:xfrm>
            <a:off x="5029200" y="5967413"/>
            <a:ext cx="165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World center</a:t>
            </a:r>
          </a:p>
        </p:txBody>
      </p:sp>
      <p:sp>
        <p:nvSpPr>
          <p:cNvPr id="40992" name="TextBox 31"/>
          <p:cNvSpPr txBox="1">
            <a:spLocks noChangeArrowheads="1"/>
          </p:cNvSpPr>
          <p:nvPr/>
        </p:nvSpPr>
        <p:spPr bwMode="auto">
          <a:xfrm>
            <a:off x="1279525" y="2532063"/>
            <a:ext cx="1890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Camera center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447800" y="2800350"/>
            <a:ext cx="457200" cy="476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7E10E4-1DA5-4D4E-BB8D-A2F2A2BCEEBB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00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zh-TW" smtClean="0">
                <a:ea typeface="新細明體" pitchFamily="18" charset="-120"/>
              </a:rPr>
              <a:t>3</a:t>
            </a:r>
            <a:r>
              <a:rPr lang="en-US" altLang="zh-TW" smtClean="0">
                <a:ea typeface="新細明體" pitchFamily="18" charset="-120"/>
              </a:rPr>
              <a:t>D to 2D projection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smtClean="0">
                <a:ea typeface="新細明體" pitchFamily="18" charset="-120"/>
              </a:rPr>
              <a:t>Perspective model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smtClean="0">
                <a:ea typeface="新細明體" pitchFamily="18" charset="-120"/>
              </a:rPr>
              <a:t>      u=F*X/z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3200" smtClean="0">
                <a:ea typeface="新細明體" pitchFamily="18" charset="-120"/>
              </a:rPr>
              <a:t>      v=F*Y/z</a:t>
            </a:r>
          </a:p>
          <a:p>
            <a:pPr eaLnBrk="1" hangingPunct="1"/>
            <a:endParaRPr lang="zh-TW" altLang="en-US" sz="3200" smtClean="0">
              <a:ea typeface="新細明體" pitchFamily="18" charset="-120"/>
            </a:endParaRPr>
          </a:p>
        </p:txBody>
      </p:sp>
      <p:sp>
        <p:nvSpPr>
          <p:cNvPr id="41990" name="Line 4"/>
          <p:cNvSpPr>
            <a:spLocks noChangeShapeType="1"/>
          </p:cNvSpPr>
          <p:nvPr/>
        </p:nvSpPr>
        <p:spPr bwMode="auto">
          <a:xfrm>
            <a:off x="228600" y="4724400"/>
            <a:ext cx="685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1" name="Line 5"/>
          <p:cNvSpPr>
            <a:spLocks noChangeShapeType="1"/>
          </p:cNvSpPr>
          <p:nvPr/>
        </p:nvSpPr>
        <p:spPr bwMode="auto">
          <a:xfrm>
            <a:off x="457200" y="3429000"/>
            <a:ext cx="66294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Line 6"/>
          <p:cNvSpPr>
            <a:spLocks noChangeShapeType="1"/>
          </p:cNvSpPr>
          <p:nvPr/>
        </p:nvSpPr>
        <p:spPr bwMode="auto">
          <a:xfrm>
            <a:off x="5486400" y="4876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Text Box 7"/>
          <p:cNvSpPr txBox="1">
            <a:spLocks noChangeArrowheads="1"/>
          </p:cNvSpPr>
          <p:nvPr/>
        </p:nvSpPr>
        <p:spPr bwMode="auto">
          <a:xfrm>
            <a:off x="6019800" y="48768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F</a:t>
            </a:r>
          </a:p>
        </p:txBody>
      </p:sp>
      <p:sp>
        <p:nvSpPr>
          <p:cNvPr id="41994" name="Line 8"/>
          <p:cNvSpPr>
            <a:spLocks noChangeShapeType="1"/>
          </p:cNvSpPr>
          <p:nvPr/>
        </p:nvSpPr>
        <p:spPr bwMode="auto">
          <a:xfrm>
            <a:off x="457200" y="5410200"/>
            <a:ext cx="6629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5" name="Text Box 9"/>
          <p:cNvSpPr txBox="1">
            <a:spLocks noChangeArrowheads="1"/>
          </p:cNvSpPr>
          <p:nvPr/>
        </p:nvSpPr>
        <p:spPr bwMode="auto">
          <a:xfrm>
            <a:off x="3352800" y="50292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Z</a:t>
            </a:r>
          </a:p>
        </p:txBody>
      </p:sp>
      <p:sp>
        <p:nvSpPr>
          <p:cNvPr id="41996" name="Text Box 10"/>
          <p:cNvSpPr txBox="1">
            <a:spLocks noChangeArrowheads="1"/>
          </p:cNvSpPr>
          <p:nvPr/>
        </p:nvSpPr>
        <p:spPr bwMode="auto">
          <a:xfrm>
            <a:off x="838200" y="37338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Y</a:t>
            </a:r>
          </a:p>
        </p:txBody>
      </p:sp>
      <p:sp>
        <p:nvSpPr>
          <p:cNvPr id="41997" name="Text Box 11"/>
          <p:cNvSpPr txBox="1">
            <a:spLocks noChangeArrowheads="1"/>
          </p:cNvSpPr>
          <p:nvPr/>
        </p:nvSpPr>
        <p:spPr bwMode="auto">
          <a:xfrm>
            <a:off x="4860925" y="43084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Times New Roman" pitchFamily="18" charset="0"/>
              </a:rPr>
              <a:t>v</a:t>
            </a:r>
          </a:p>
        </p:txBody>
      </p:sp>
      <p:sp>
        <p:nvSpPr>
          <p:cNvPr id="41998" name="Text Box 12"/>
          <p:cNvSpPr txBox="1">
            <a:spLocks noChangeArrowheads="1"/>
          </p:cNvSpPr>
          <p:nvPr/>
        </p:nvSpPr>
        <p:spPr bwMode="auto">
          <a:xfrm>
            <a:off x="7620000" y="2971800"/>
            <a:ext cx="1038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World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center</a:t>
            </a:r>
          </a:p>
        </p:txBody>
      </p:sp>
      <p:sp>
        <p:nvSpPr>
          <p:cNvPr id="41999" name="Line 13"/>
          <p:cNvSpPr>
            <a:spLocks noChangeShapeType="1"/>
          </p:cNvSpPr>
          <p:nvPr/>
        </p:nvSpPr>
        <p:spPr bwMode="auto">
          <a:xfrm flipH="1">
            <a:off x="7239000" y="4419600"/>
            <a:ext cx="685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0" name="Line 14"/>
          <p:cNvSpPr>
            <a:spLocks noChangeShapeType="1"/>
          </p:cNvSpPr>
          <p:nvPr/>
        </p:nvSpPr>
        <p:spPr bwMode="auto">
          <a:xfrm>
            <a:off x="7162800" y="5105400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1" name="Text Box 15"/>
          <p:cNvSpPr txBox="1">
            <a:spLocks noChangeArrowheads="1"/>
          </p:cNvSpPr>
          <p:nvPr/>
        </p:nvSpPr>
        <p:spPr bwMode="auto">
          <a:xfrm>
            <a:off x="7620000" y="51816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F</a:t>
            </a:r>
          </a:p>
        </p:txBody>
      </p:sp>
      <p:sp>
        <p:nvSpPr>
          <p:cNvPr id="42002" name="Line 16"/>
          <p:cNvSpPr>
            <a:spLocks noChangeShapeType="1"/>
          </p:cNvSpPr>
          <p:nvPr/>
        </p:nvSpPr>
        <p:spPr bwMode="auto">
          <a:xfrm>
            <a:off x="7086600" y="4724400"/>
            <a:ext cx="1600200" cy="304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3" name="Line 17"/>
          <p:cNvSpPr>
            <a:spLocks noChangeShapeType="1"/>
          </p:cNvSpPr>
          <p:nvPr/>
        </p:nvSpPr>
        <p:spPr bwMode="auto">
          <a:xfrm>
            <a:off x="7010400" y="47244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4" name="Oval 18"/>
          <p:cNvSpPr>
            <a:spLocks noChangeArrowheads="1"/>
          </p:cNvSpPr>
          <p:nvPr/>
        </p:nvSpPr>
        <p:spPr bwMode="auto">
          <a:xfrm>
            <a:off x="7086600" y="4191000"/>
            <a:ext cx="76200" cy="9906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2005" name="Text Box 19"/>
          <p:cNvSpPr txBox="1">
            <a:spLocks noChangeArrowheads="1"/>
          </p:cNvSpPr>
          <p:nvPr/>
        </p:nvSpPr>
        <p:spPr bwMode="auto">
          <a:xfrm>
            <a:off x="6096000" y="5943600"/>
            <a:ext cx="1631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Thin lens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or a pin hole</a:t>
            </a:r>
          </a:p>
        </p:txBody>
      </p:sp>
      <p:pic>
        <p:nvPicPr>
          <p:cNvPr id="42006" name="Picture 20" descr="MCj0431617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334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7" name="Text Box 21"/>
          <p:cNvSpPr txBox="1">
            <a:spLocks noChangeArrowheads="1"/>
          </p:cNvSpPr>
          <p:nvPr/>
        </p:nvSpPr>
        <p:spPr bwMode="auto">
          <a:xfrm>
            <a:off x="4937125" y="2927350"/>
            <a:ext cx="1077913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Virtual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Screen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or CCD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sensor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2008" name="Text Box 22"/>
          <p:cNvSpPr txBox="1">
            <a:spLocks noChangeArrowheads="1"/>
          </p:cNvSpPr>
          <p:nvPr/>
        </p:nvSpPr>
        <p:spPr bwMode="auto">
          <a:xfrm>
            <a:off x="8077200" y="5257800"/>
            <a:ext cx="101917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Screen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CCD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sensor </a:t>
            </a:r>
          </a:p>
        </p:txBody>
      </p:sp>
      <p:sp>
        <p:nvSpPr>
          <p:cNvPr id="42009" name="Line 23"/>
          <p:cNvSpPr>
            <a:spLocks noChangeShapeType="1"/>
          </p:cNvSpPr>
          <p:nvPr/>
        </p:nvSpPr>
        <p:spPr bwMode="auto">
          <a:xfrm flipH="1" flipV="1">
            <a:off x="7162800" y="5334000"/>
            <a:ext cx="228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Tree"/>
          <p:cNvSpPr>
            <a:spLocks noEditPoints="1" noChangeArrowheads="1"/>
          </p:cNvSpPr>
          <p:nvPr/>
        </p:nvSpPr>
        <p:spPr bwMode="auto">
          <a:xfrm>
            <a:off x="0" y="3429000"/>
            <a:ext cx="914400" cy="12763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lnTo>
                  <a:pt x="0" y="189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2011" name="Tree"/>
          <p:cNvSpPr>
            <a:spLocks noEditPoints="1" noChangeArrowheads="1"/>
          </p:cNvSpPr>
          <p:nvPr/>
        </p:nvSpPr>
        <p:spPr bwMode="auto">
          <a:xfrm>
            <a:off x="5334000" y="4419600"/>
            <a:ext cx="304800" cy="2857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lnTo>
                  <a:pt x="0" y="189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2012" name="Tree"/>
          <p:cNvSpPr>
            <a:spLocks noEditPoints="1" noChangeArrowheads="1"/>
          </p:cNvSpPr>
          <p:nvPr/>
        </p:nvSpPr>
        <p:spPr bwMode="auto">
          <a:xfrm rot="10800000">
            <a:off x="8458200" y="4724400"/>
            <a:ext cx="304800" cy="304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lnTo>
                  <a:pt x="0" y="189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2013" name="Line 27"/>
          <p:cNvSpPr>
            <a:spLocks noChangeShapeType="1"/>
          </p:cNvSpPr>
          <p:nvPr/>
        </p:nvSpPr>
        <p:spPr bwMode="auto">
          <a:xfrm>
            <a:off x="457200" y="4800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4" name="Line 28"/>
          <p:cNvSpPr>
            <a:spLocks noChangeShapeType="1"/>
          </p:cNvSpPr>
          <p:nvPr/>
        </p:nvSpPr>
        <p:spPr bwMode="auto">
          <a:xfrm flipV="1">
            <a:off x="838200" y="34290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8763000" y="465924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pitchFamily="18" charset="0"/>
              </a:rPr>
              <a:t>v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5334000" y="4419600"/>
            <a:ext cx="0" cy="2857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8829124" y="4739514"/>
            <a:ext cx="0" cy="3253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Image processing and computer vision are useful in many applications</a:t>
            </a:r>
          </a:p>
          <a:p>
            <a:r>
              <a:rPr lang="en-US" altLang="en-US" smtClean="0"/>
              <a:t>Becoming more and more popular since every one is carrying cameras in their mobile devices.</a:t>
            </a:r>
          </a:p>
          <a:p>
            <a:r>
              <a:rPr lang="en-US" altLang="en-US" smtClean="0"/>
              <a:t>We will study the mathematics and algorithms of image processing and vision programming </a:t>
            </a:r>
          </a:p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4301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430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05DE0D-F22D-4BC8-AD55-E856A96F0A53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AC923A-2523-436A-9D93-B1C8D72C1AEF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000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2) Edge detection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Features have many applications: recognition, tracking etc.</a:t>
            </a:r>
          </a:p>
          <a:p>
            <a:pPr eaLnBrk="1" hangingPunct="1"/>
            <a:r>
              <a:rPr lang="en-US" altLang="en-US" smtClean="0"/>
              <a:t>The most common are</a:t>
            </a:r>
          </a:p>
          <a:p>
            <a:pPr lvl="1" eaLnBrk="1" hangingPunct="1"/>
            <a:r>
              <a:rPr lang="en-US" altLang="en-US" smtClean="0"/>
              <a:t>Point edges	</a:t>
            </a:r>
          </a:p>
          <a:p>
            <a:pPr lvl="2" eaLnBrk="1" hangingPunct="1"/>
            <a:r>
              <a:rPr lang="en-US" altLang="en-US" smtClean="0"/>
              <a:t>Shape intensity change positions</a:t>
            </a:r>
          </a:p>
          <a:p>
            <a:pPr lvl="1" eaLnBrk="1" hangingPunct="1"/>
            <a:r>
              <a:rPr lang="en-US" altLang="en-US" smtClean="0"/>
              <a:t>Boundary edges</a:t>
            </a:r>
          </a:p>
          <a:p>
            <a:pPr lvl="2" eaLnBrk="1" hangingPunct="1"/>
            <a:r>
              <a:rPr lang="en-US" altLang="en-US" smtClean="0"/>
              <a:t>Shape intensity changing lines 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pic>
        <p:nvPicPr>
          <p:cNvPr id="7174" name="Picture 4" descr="imag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251460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5" descr="image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72000"/>
            <a:ext cx="24384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A18F22-867F-4D06-8EF4-0428350C3D84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000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Sobel Demo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 </a:t>
            </a:r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381000" y="6019800"/>
            <a:ext cx="591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http://www.youtube.com/watch?v=z_a6e30aOXo</a:t>
            </a:r>
          </a:p>
        </p:txBody>
      </p:sp>
      <p:pic>
        <p:nvPicPr>
          <p:cNvPr id="819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76600"/>
            <a:ext cx="4191000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35052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92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85DA59-D33A-4A3C-9EDD-A1003DF3BF3E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00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Face edges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Demo </a:t>
            </a:r>
          </a:p>
        </p:txBody>
      </p:sp>
      <p:pic>
        <p:nvPicPr>
          <p:cNvPr id="92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046288"/>
            <a:ext cx="4754562" cy="27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3" name="Text Box 5"/>
          <p:cNvSpPr txBox="1">
            <a:spLocks noChangeArrowheads="1"/>
          </p:cNvSpPr>
          <p:nvPr/>
        </p:nvSpPr>
        <p:spPr bwMode="auto">
          <a:xfrm>
            <a:off x="1736725" y="5365750"/>
            <a:ext cx="59016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3"/>
              </a:rPr>
              <a:t>http://</a:t>
            </a:r>
            <a:r>
              <a:rPr lang="en-US" altLang="en-US" sz="1800" dirty="0" smtClean="0">
                <a:hlinkClick r:id="rId3"/>
              </a:rPr>
              <a:t>www.youtube.com/watch?v=CDlLe-53a0w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102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0EE3E6-A2EB-4415-9264-56B533433097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00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Application of edges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Lane detection </a:t>
            </a:r>
          </a:p>
        </p:txBody>
      </p:sp>
      <p:pic>
        <p:nvPicPr>
          <p:cNvPr id="102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643313" cy="276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1050925" y="5060950"/>
            <a:ext cx="79807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3"/>
              </a:rPr>
              <a:t>http://</a:t>
            </a:r>
            <a:r>
              <a:rPr lang="en-US" altLang="en-US" sz="1800" dirty="0" smtClean="0">
                <a:hlinkClick r:id="rId3"/>
              </a:rPr>
              <a:t>www.youtube.com/watch?v=Al4DnNkZUeA&amp;feature=related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pic>
        <p:nvPicPr>
          <p:cNvPr id="1024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4160838" cy="272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279525" y="5594350"/>
            <a:ext cx="792620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5"/>
              </a:rPr>
              <a:t>http://</a:t>
            </a:r>
            <a:r>
              <a:rPr lang="en-US" altLang="en-US" sz="1800" dirty="0" smtClean="0">
                <a:hlinkClick r:id="rId5"/>
              </a:rPr>
              <a:t>www.youtube.com/watch?v=9F3_6xL8hEY&amp;feature=related</a:t>
            </a:r>
            <a:endParaRPr lang="en-US" altLang="en-US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smtClean="0">
                <a:ea typeface="新細明體" pitchFamily="18" charset="-120"/>
              </a:rPr>
              <a:t>introduction v7b</a:t>
            </a:r>
            <a:endParaRPr lang="en-US" altLang="en-US" sz="1000">
              <a:ea typeface="新細明體" pitchFamily="18" charset="-120"/>
            </a:endParaRP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BFD6C2-6A6F-40D1-A751-E1C974EAB0FD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00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3) </a:t>
            </a:r>
            <a:r>
              <a:rPr lang="en-US" altLang="en-US" sz="4000" dirty="0" smtClean="0"/>
              <a:t>Shape </a:t>
            </a:r>
            <a:r>
              <a:rPr lang="en-US" altLang="en-US" sz="4000" dirty="0" smtClean="0"/>
              <a:t>detection (Hough Transform)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Lines</a:t>
            </a:r>
          </a:p>
          <a:p>
            <a:pPr eaLnBrk="1" hangingPunct="1"/>
            <a:r>
              <a:rPr lang="en-US" altLang="en-US" dirty="0" smtClean="0"/>
              <a:t>Circles</a:t>
            </a:r>
          </a:p>
          <a:p>
            <a:pPr eaLnBrk="1" hangingPunct="1"/>
            <a:r>
              <a:rPr lang="en-US" altLang="en-US" dirty="0" smtClean="0"/>
              <a:t>Irregular shapes</a:t>
            </a:r>
          </a:p>
        </p:txBody>
      </p:sp>
      <p:sp>
        <p:nvSpPr>
          <p:cNvPr id="11270" name="Line 4"/>
          <p:cNvSpPr>
            <a:spLocks noChangeShapeType="1"/>
          </p:cNvSpPr>
          <p:nvPr/>
        </p:nvSpPr>
        <p:spPr bwMode="auto">
          <a:xfrm flipV="1">
            <a:off x="4648200" y="1600200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Oval 5"/>
          <p:cNvSpPr>
            <a:spLocks noChangeArrowheads="1"/>
          </p:cNvSpPr>
          <p:nvPr/>
        </p:nvSpPr>
        <p:spPr bwMode="auto">
          <a:xfrm>
            <a:off x="4876800" y="2133600"/>
            <a:ext cx="6096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272" name="Freeform 6"/>
          <p:cNvSpPr>
            <a:spLocks/>
          </p:cNvSpPr>
          <p:nvPr/>
        </p:nvSpPr>
        <p:spPr bwMode="auto">
          <a:xfrm>
            <a:off x="4419600" y="3276600"/>
            <a:ext cx="1397000" cy="1257300"/>
          </a:xfrm>
          <a:custGeom>
            <a:avLst/>
            <a:gdLst>
              <a:gd name="T0" fmla="*/ 2147483647 w 880"/>
              <a:gd name="T1" fmla="*/ 2147483647 h 792"/>
              <a:gd name="T2" fmla="*/ 2147483647 w 880"/>
              <a:gd name="T3" fmla="*/ 2147483647 h 792"/>
              <a:gd name="T4" fmla="*/ 2147483647 w 880"/>
              <a:gd name="T5" fmla="*/ 2147483647 h 792"/>
              <a:gd name="T6" fmla="*/ 2147483647 w 880"/>
              <a:gd name="T7" fmla="*/ 2147483647 h 792"/>
              <a:gd name="T8" fmla="*/ 2147483647 w 880"/>
              <a:gd name="T9" fmla="*/ 2147483647 h 792"/>
              <a:gd name="T10" fmla="*/ 2147483647 w 880"/>
              <a:gd name="T11" fmla="*/ 2147483647 h 792"/>
              <a:gd name="T12" fmla="*/ 2147483647 w 880"/>
              <a:gd name="T13" fmla="*/ 2147483647 h 792"/>
              <a:gd name="T14" fmla="*/ 2147483647 w 880"/>
              <a:gd name="T15" fmla="*/ 2147483647 h 792"/>
              <a:gd name="T16" fmla="*/ 2147483647 w 880"/>
              <a:gd name="T17" fmla="*/ 2147483647 h 79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0" h="792">
                <a:moveTo>
                  <a:pt x="152" y="440"/>
                </a:moveTo>
                <a:cubicBezTo>
                  <a:pt x="208" y="400"/>
                  <a:pt x="304" y="416"/>
                  <a:pt x="344" y="344"/>
                </a:cubicBezTo>
                <a:cubicBezTo>
                  <a:pt x="384" y="272"/>
                  <a:pt x="312" y="16"/>
                  <a:pt x="392" y="8"/>
                </a:cubicBezTo>
                <a:cubicBezTo>
                  <a:pt x="472" y="0"/>
                  <a:pt x="768" y="176"/>
                  <a:pt x="824" y="296"/>
                </a:cubicBezTo>
                <a:cubicBezTo>
                  <a:pt x="880" y="416"/>
                  <a:pt x="792" y="664"/>
                  <a:pt x="728" y="728"/>
                </a:cubicBezTo>
                <a:cubicBezTo>
                  <a:pt x="664" y="792"/>
                  <a:pt x="528" y="688"/>
                  <a:pt x="440" y="680"/>
                </a:cubicBezTo>
                <a:cubicBezTo>
                  <a:pt x="352" y="672"/>
                  <a:pt x="272" y="696"/>
                  <a:pt x="200" y="680"/>
                </a:cubicBezTo>
                <a:cubicBezTo>
                  <a:pt x="128" y="664"/>
                  <a:pt x="16" y="624"/>
                  <a:pt x="8" y="584"/>
                </a:cubicBezTo>
                <a:cubicBezTo>
                  <a:pt x="0" y="544"/>
                  <a:pt x="96" y="480"/>
                  <a:pt x="152" y="440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charset="-12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9051</TotalTime>
  <Words>1033</Words>
  <Application>Microsoft Office PowerPoint</Application>
  <PresentationFormat>On-screen Show (4:3)</PresentationFormat>
  <Paragraphs>354</Paragraphs>
  <Slides>42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Level</vt:lpstr>
      <vt:lpstr>Bitmap Image</vt:lpstr>
      <vt:lpstr>Photo Editor Photo</vt:lpstr>
      <vt:lpstr>Equation</vt:lpstr>
      <vt:lpstr>Chapter 1: Image processing  and computer vision Introduction</vt:lpstr>
      <vt:lpstr>Content</vt:lpstr>
      <vt:lpstr>Image processing</vt:lpstr>
      <vt:lpstr>Introduction</vt:lpstr>
      <vt:lpstr>2) Edge detection</vt:lpstr>
      <vt:lpstr>Sobel Demo</vt:lpstr>
      <vt:lpstr>Face edges</vt:lpstr>
      <vt:lpstr>Application of edges</vt:lpstr>
      <vt:lpstr>3) Shape detection (Hough Transform)</vt:lpstr>
      <vt:lpstr>Rectangular object detection in video </vt:lpstr>
      <vt:lpstr>Hough circle detection</vt:lpstr>
      <vt:lpstr>4) Histogram equalization</vt:lpstr>
      <vt:lpstr>4) (continue) Color models</vt:lpstr>
      <vt:lpstr>5) Mean shift (cam-shift)</vt:lpstr>
      <vt:lpstr>Mean shift application</vt:lpstr>
      <vt:lpstr>6) Face detection (optional)</vt:lpstr>
      <vt:lpstr>Face  detection and tracking</vt:lpstr>
      <vt:lpstr>Face tracking applications</vt:lpstr>
      <vt:lpstr>Topics in 3D computer vision</vt:lpstr>
      <vt:lpstr>Motivation</vt:lpstr>
      <vt:lpstr>Applications</vt:lpstr>
      <vt:lpstr>Demo1: 3D reconstruction (see also http://www.cse.cuhk.edu.hk/khwong/demo/index.html) (Click picture to see movie)</vt:lpstr>
      <vt:lpstr>Demo2: augmented reality (Click picture to see movie) </vt:lpstr>
      <vt:lpstr>Demo3 Projector camera system (PROCAM) Click pictures to see movies</vt:lpstr>
      <vt:lpstr>Demo 4</vt:lpstr>
      <vt:lpstr>Demo 5</vt:lpstr>
      <vt:lpstr>Demo 6</vt:lpstr>
      <vt:lpstr>Demo 7</vt:lpstr>
      <vt:lpstr>A quick tour of 3D  computer vision</vt:lpstr>
      <vt:lpstr>Camera structure</vt:lpstr>
      <vt:lpstr>Application 1: Model reconstruction see http://www.cs.cuhk.hk/~khwong/khwong.html</vt:lpstr>
      <vt:lpstr>Application 2: Motion tracking</vt:lpstr>
      <vt:lpstr>New computer vision products</vt:lpstr>
      <vt:lpstr>CU-GLASS at CUHK</vt:lpstr>
      <vt:lpstr>The idea</vt:lpstr>
      <vt:lpstr>Tests</vt:lpstr>
      <vt:lpstr>Computer vision (3D)</vt:lpstr>
      <vt:lpstr>3D vision processing </vt:lpstr>
      <vt:lpstr>Basic Perspective Geometry</vt:lpstr>
      <vt:lpstr>Motion of camera from world to camera coordinates</vt:lpstr>
      <vt:lpstr>3D to 2D projection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 Based Pose Estimation Techniques and Applications</dc:title>
  <dc:creator>kin hong Wong</dc:creator>
  <cp:lastModifiedBy>khwong</cp:lastModifiedBy>
  <cp:revision>195</cp:revision>
  <cp:lastPrinted>2016-01-13T06:53:54Z</cp:lastPrinted>
  <dcterms:created xsi:type="dcterms:W3CDTF">1995-06-17T23:31:02Z</dcterms:created>
  <dcterms:modified xsi:type="dcterms:W3CDTF">2017-01-12T02:26:00Z</dcterms:modified>
</cp:coreProperties>
</file>